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46"/>
  </p:notesMasterIdLst>
  <p:handoutMasterIdLst>
    <p:handoutMasterId r:id="rId47"/>
  </p:handoutMasterIdLst>
  <p:sldIdLst>
    <p:sldId id="256" r:id="rId2"/>
    <p:sldId id="258" r:id="rId3"/>
    <p:sldId id="328" r:id="rId4"/>
    <p:sldId id="292" r:id="rId5"/>
    <p:sldId id="329" r:id="rId6"/>
    <p:sldId id="330" r:id="rId7"/>
    <p:sldId id="331" r:id="rId8"/>
    <p:sldId id="332" r:id="rId9"/>
    <p:sldId id="333" r:id="rId10"/>
    <p:sldId id="334" r:id="rId11"/>
    <p:sldId id="335" r:id="rId12"/>
    <p:sldId id="336" r:id="rId13"/>
    <p:sldId id="316" r:id="rId14"/>
    <p:sldId id="259" r:id="rId15"/>
    <p:sldId id="293" r:id="rId16"/>
    <p:sldId id="294" r:id="rId17"/>
    <p:sldId id="295" r:id="rId18"/>
    <p:sldId id="296" r:id="rId19"/>
    <p:sldId id="297" r:id="rId20"/>
    <p:sldId id="298" r:id="rId21"/>
    <p:sldId id="311" r:id="rId22"/>
    <p:sldId id="300" r:id="rId23"/>
    <p:sldId id="312" r:id="rId24"/>
    <p:sldId id="301" r:id="rId25"/>
    <p:sldId id="268" r:id="rId26"/>
    <p:sldId id="337" r:id="rId27"/>
    <p:sldId id="338" r:id="rId28"/>
    <p:sldId id="339" r:id="rId29"/>
    <p:sldId id="343" r:id="rId30"/>
    <p:sldId id="341" r:id="rId31"/>
    <p:sldId id="342" r:id="rId32"/>
    <p:sldId id="272" r:id="rId33"/>
    <p:sldId id="303" r:id="rId34"/>
    <p:sldId id="274" r:id="rId35"/>
    <p:sldId id="276" r:id="rId36"/>
    <p:sldId id="313" r:id="rId37"/>
    <p:sldId id="315" r:id="rId38"/>
    <p:sldId id="314" r:id="rId39"/>
    <p:sldId id="283" r:id="rId40"/>
    <p:sldId id="306" r:id="rId41"/>
    <p:sldId id="304" r:id="rId42"/>
    <p:sldId id="307" r:id="rId43"/>
    <p:sldId id="308" r:id="rId44"/>
    <p:sldId id="310" r:id="rId45"/>
  </p:sldIdLst>
  <p:sldSz cx="9144000" cy="6858000" type="screen4x3"/>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Unicode MS" charset="0"/>
      </a:defRPr>
    </a:lvl5pPr>
    <a:lvl6pPr marL="2286000" algn="l" defTabSz="914400" rtl="0" eaLnBrk="1" latinLnBrk="0" hangingPunct="1">
      <a:defRPr kern="1200">
        <a:solidFill>
          <a:schemeClr val="bg1"/>
        </a:solidFill>
        <a:latin typeface="Arial" charset="0"/>
        <a:ea typeface="+mn-ea"/>
        <a:cs typeface="Arial Unicode MS" charset="0"/>
      </a:defRPr>
    </a:lvl6pPr>
    <a:lvl7pPr marL="2743200" algn="l" defTabSz="914400" rtl="0" eaLnBrk="1" latinLnBrk="0" hangingPunct="1">
      <a:defRPr kern="1200">
        <a:solidFill>
          <a:schemeClr val="bg1"/>
        </a:solidFill>
        <a:latin typeface="Arial" charset="0"/>
        <a:ea typeface="+mn-ea"/>
        <a:cs typeface="Arial Unicode MS" charset="0"/>
      </a:defRPr>
    </a:lvl7pPr>
    <a:lvl8pPr marL="3200400" algn="l" defTabSz="914400" rtl="0" eaLnBrk="1" latinLnBrk="0" hangingPunct="1">
      <a:defRPr kern="1200">
        <a:solidFill>
          <a:schemeClr val="bg1"/>
        </a:solidFill>
        <a:latin typeface="Arial" charset="0"/>
        <a:ea typeface="+mn-ea"/>
        <a:cs typeface="Arial Unicode MS" charset="0"/>
      </a:defRPr>
    </a:lvl8pPr>
    <a:lvl9pPr marL="3657600" algn="l" defTabSz="914400" rtl="0" eaLnBrk="1" latinLnBrk="0" hangingPunct="1">
      <a:defRPr kern="1200">
        <a:solidFill>
          <a:schemeClr val="bg1"/>
        </a:solidFill>
        <a:latin typeface="Arial" charset="0"/>
        <a:ea typeface="+mn-ea"/>
        <a:cs typeface="Arial Unicode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90D22"/>
    <a:srgbClr val="C31F1F"/>
    <a:srgbClr val="E4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282" y="-100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76" d="100"/>
          <a:sy n="76" d="100"/>
        </p:scale>
        <p:origin x="-313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402138" y="0"/>
            <a:ext cx="3368675" cy="503238"/>
          </a:xfrm>
          <a:prstGeom prst="rect">
            <a:avLst/>
          </a:prstGeom>
        </p:spPr>
        <p:txBody>
          <a:bodyPr vert="horz" lIns="91440" tIns="45720" rIns="91440" bIns="45720" rtlCol="0"/>
          <a:lstStyle>
            <a:lvl1pPr algn="r">
              <a:defRPr sz="1200"/>
            </a:lvl1pPr>
          </a:lstStyle>
          <a:p>
            <a:fld id="{51C3E9DC-FF58-49AE-986D-76E817B2B921}" type="datetimeFigureOut">
              <a:rPr lang="zh-CN" altLang="en-US" smtClean="0"/>
              <a:t>2012/10/10</a:t>
            </a:fld>
            <a:endParaRPr lang="zh-CN" altLang="en-US"/>
          </a:p>
        </p:txBody>
      </p:sp>
      <p:sp>
        <p:nvSpPr>
          <p:cNvPr id="4" name="页脚占位符 3"/>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402138" y="9553575"/>
            <a:ext cx="3368675" cy="503238"/>
          </a:xfrm>
          <a:prstGeom prst="rect">
            <a:avLst/>
          </a:prstGeom>
        </p:spPr>
        <p:txBody>
          <a:bodyPr vert="horz" lIns="91440" tIns="45720" rIns="91440" bIns="45720" rtlCol="0" anchor="b"/>
          <a:lstStyle>
            <a:lvl1pPr algn="r">
              <a:defRPr sz="1200"/>
            </a:lvl1pPr>
          </a:lstStyle>
          <a:p>
            <a:fld id="{73310E85-1046-4844-8429-9B286A17E75F}" type="slidenum">
              <a:rPr lang="zh-CN" altLang="en-US" smtClean="0"/>
              <a:t>‹#›</a:t>
            </a:fld>
            <a:endParaRPr lang="zh-CN" altLang="en-US"/>
          </a:p>
        </p:txBody>
      </p:sp>
    </p:spTree>
    <p:extLst>
      <p:ext uri="{BB962C8B-B14F-4D97-AF65-F5344CB8AC3E}">
        <p14:creationId xmlns:p14="http://schemas.microsoft.com/office/powerpoint/2010/main" val="13053402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74" name="Rectangle 2"/>
          <p:cNvSpPr>
            <a:spLocks noGrp="1" noRot="1" noChangeAspect="1" noChangeArrowheads="1"/>
          </p:cNvSpPr>
          <p:nvPr>
            <p:ph type="sldImg"/>
          </p:nvPr>
        </p:nvSpPr>
        <p:spPr bwMode="auto">
          <a:xfrm>
            <a:off x="1371600" y="763588"/>
            <a:ext cx="5026025"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5" name="Rectangle 3"/>
          <p:cNvSpPr>
            <a:spLocks noGrp="1" noChangeArrowheads="1"/>
          </p:cNvSpPr>
          <p:nvPr>
            <p:ph type="body"/>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zh-CN" altLang="zh-CN" smtClean="0"/>
          </a:p>
        </p:txBody>
      </p:sp>
      <p:sp>
        <p:nvSpPr>
          <p:cNvPr id="3076" name="Rectangle 4"/>
          <p:cNvSpPr>
            <a:spLocks noGrp="1" noChangeArrowheads="1"/>
          </p:cNvSpPr>
          <p:nvPr>
            <p:ph type="hdr"/>
          </p:nvPr>
        </p:nvSpPr>
        <p:spPr bwMode="auto">
          <a:xfrm>
            <a:off x="0" y="0"/>
            <a:ext cx="33702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3077" name="Rectangle 5"/>
          <p:cNvSpPr>
            <a:spLocks noGrp="1" noChangeArrowheads="1"/>
          </p:cNvSpPr>
          <p:nvPr>
            <p:ph type="dt"/>
          </p:nvPr>
        </p:nvSpPr>
        <p:spPr bwMode="auto">
          <a:xfrm>
            <a:off x="4398963" y="0"/>
            <a:ext cx="337026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buClrTx/>
              <a:buFontTx/>
              <a:buNone/>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3078" name="Rectangle 6"/>
          <p:cNvSpPr>
            <a:spLocks noGrp="1" noChangeArrowheads="1"/>
          </p:cNvSpPr>
          <p:nvPr>
            <p:ph type="ftr"/>
          </p:nvPr>
        </p:nvSpPr>
        <p:spPr bwMode="auto">
          <a:xfrm>
            <a:off x="0" y="9555163"/>
            <a:ext cx="337026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buClrTx/>
              <a:buFontTx/>
              <a:buNone/>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3079" name="Rectangle 7"/>
          <p:cNvSpPr>
            <a:spLocks noGrp="1" noChangeArrowheads="1"/>
          </p:cNvSpPr>
          <p:nvPr>
            <p:ph type="sldNum"/>
          </p:nvPr>
        </p:nvSpPr>
        <p:spPr bwMode="auto">
          <a:xfrm>
            <a:off x="4398963" y="9555163"/>
            <a:ext cx="337026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buClrTx/>
              <a:buFontTx/>
              <a:buNone/>
              <a:tabLst>
                <a:tab pos="723900" algn="l"/>
                <a:tab pos="1447800" algn="l"/>
                <a:tab pos="2171700" algn="l"/>
                <a:tab pos="2895600" algn="l"/>
              </a:tabLst>
              <a:defRPr sz="1400">
                <a:solidFill>
                  <a:srgbClr val="000000"/>
                </a:solidFill>
                <a:latin typeface="Times New Roman" pitchFamily="16" charset="0"/>
              </a:defRPr>
            </a:lvl1pPr>
          </a:lstStyle>
          <a:p>
            <a:fld id="{3419476C-5F5C-45B8-915E-32CF3E62CCBC}" type="slidenum">
              <a:rPr lang="en-US"/>
              <a:pPr/>
              <a:t>‹#›</a:t>
            </a:fld>
            <a:endParaRPr lang="en-US"/>
          </a:p>
        </p:txBody>
      </p:sp>
    </p:spTree>
    <p:extLst>
      <p:ext uri="{BB962C8B-B14F-4D97-AF65-F5344CB8AC3E}">
        <p14:creationId xmlns:p14="http://schemas.microsoft.com/office/powerpoint/2010/main" val="40350908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729BD0F9-637F-4D47-8E15-8F99174B1D83}" type="slidenum">
              <a:rPr lang="en-US"/>
              <a:pPr/>
              <a:t>1</a:t>
            </a:fld>
            <a:endParaRPr lang="en-US"/>
          </a:p>
        </p:txBody>
      </p:sp>
      <p:sp>
        <p:nvSpPr>
          <p:cNvPr id="3788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10</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11</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12</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13</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DAA68429-3BD1-4F36-BF76-E12800BBD968}" type="slidenum">
              <a:rPr lang="en-US"/>
              <a:pPr/>
              <a:t>14</a:t>
            </a:fld>
            <a:endParaRPr lang="en-US"/>
          </a:p>
        </p:txBody>
      </p:sp>
      <p:sp>
        <p:nvSpPr>
          <p:cNvPr id="4096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buClr>
                <a:srgbClr val="000000"/>
              </a:buClr>
              <a:buSzPct val="100000"/>
              <a:buFont typeface="Calibri" pitchFamily="34" charset="0"/>
              <a:tabLst>
                <a:tab pos="0" algn="l"/>
                <a:tab pos="1018824" algn="l"/>
                <a:tab pos="2037649" algn="l"/>
                <a:tab pos="3056473" algn="l"/>
                <a:tab pos="4075298" algn="l"/>
                <a:tab pos="5094122" algn="l"/>
                <a:tab pos="6112947" algn="l"/>
                <a:tab pos="7131771" algn="l"/>
                <a:tab pos="8150596" algn="l"/>
                <a:tab pos="9169420" algn="l"/>
                <a:tab pos="10188245" algn="l"/>
                <a:tab pos="11207069" algn="l"/>
              </a:tabLst>
              <a:defRPr sz="1300">
                <a:solidFill>
                  <a:schemeClr val="bg1"/>
                </a:solidFill>
                <a:latin typeface="Calibri" pitchFamily="34" charset="0"/>
                <a:ea typeface="DejaVu Sans" pitchFamily="34" charset="2"/>
                <a:cs typeface="DejaVu Sans" pitchFamily="34" charset="2"/>
              </a:defRPr>
            </a:lvl1pPr>
            <a:lvl2pPr marL="827795" indent="-318383" eaLnBrk="0" hangingPunct="0">
              <a:buClr>
                <a:srgbClr val="000000"/>
              </a:buClr>
              <a:buSzPct val="100000"/>
              <a:buFont typeface="Calibri" pitchFamily="34" charset="0"/>
              <a:tabLst>
                <a:tab pos="0" algn="l"/>
                <a:tab pos="1018824" algn="l"/>
                <a:tab pos="2037649" algn="l"/>
                <a:tab pos="3056473" algn="l"/>
                <a:tab pos="4075298" algn="l"/>
                <a:tab pos="5094122" algn="l"/>
                <a:tab pos="6112947" algn="l"/>
                <a:tab pos="7131771" algn="l"/>
                <a:tab pos="8150596" algn="l"/>
                <a:tab pos="9169420" algn="l"/>
                <a:tab pos="10188245" algn="l"/>
                <a:tab pos="11207069" algn="l"/>
              </a:tabLst>
              <a:defRPr sz="1300">
                <a:solidFill>
                  <a:schemeClr val="bg1"/>
                </a:solidFill>
                <a:latin typeface="Calibri" pitchFamily="34" charset="0"/>
                <a:ea typeface="DejaVu Sans" pitchFamily="34" charset="2"/>
                <a:cs typeface="DejaVu Sans" pitchFamily="34" charset="2"/>
              </a:defRPr>
            </a:lvl2pPr>
            <a:lvl3pPr marL="1273531" indent="-254706" eaLnBrk="0" hangingPunct="0">
              <a:buClr>
                <a:srgbClr val="000000"/>
              </a:buClr>
              <a:buSzPct val="100000"/>
              <a:buFont typeface="Calibri" pitchFamily="34" charset="0"/>
              <a:tabLst>
                <a:tab pos="0" algn="l"/>
                <a:tab pos="1018824" algn="l"/>
                <a:tab pos="2037649" algn="l"/>
                <a:tab pos="3056473" algn="l"/>
                <a:tab pos="4075298" algn="l"/>
                <a:tab pos="5094122" algn="l"/>
                <a:tab pos="6112947" algn="l"/>
                <a:tab pos="7131771" algn="l"/>
                <a:tab pos="8150596" algn="l"/>
                <a:tab pos="9169420" algn="l"/>
                <a:tab pos="10188245" algn="l"/>
                <a:tab pos="11207069" algn="l"/>
              </a:tabLst>
              <a:defRPr sz="1300">
                <a:solidFill>
                  <a:schemeClr val="bg1"/>
                </a:solidFill>
                <a:latin typeface="Calibri" pitchFamily="34" charset="0"/>
                <a:ea typeface="DejaVu Sans" pitchFamily="34" charset="2"/>
                <a:cs typeface="DejaVu Sans" pitchFamily="34" charset="2"/>
              </a:defRPr>
            </a:lvl3pPr>
            <a:lvl4pPr marL="1782943" indent="-254706" eaLnBrk="0" hangingPunct="0">
              <a:buClr>
                <a:srgbClr val="000000"/>
              </a:buClr>
              <a:buSzPct val="100000"/>
              <a:buFont typeface="Calibri" pitchFamily="34" charset="0"/>
              <a:tabLst>
                <a:tab pos="0" algn="l"/>
                <a:tab pos="1018824" algn="l"/>
                <a:tab pos="2037649" algn="l"/>
                <a:tab pos="3056473" algn="l"/>
                <a:tab pos="4075298" algn="l"/>
                <a:tab pos="5094122" algn="l"/>
                <a:tab pos="6112947" algn="l"/>
                <a:tab pos="7131771" algn="l"/>
                <a:tab pos="8150596" algn="l"/>
                <a:tab pos="9169420" algn="l"/>
                <a:tab pos="10188245" algn="l"/>
                <a:tab pos="11207069" algn="l"/>
              </a:tabLst>
              <a:defRPr sz="1300">
                <a:solidFill>
                  <a:schemeClr val="bg1"/>
                </a:solidFill>
                <a:latin typeface="Calibri" pitchFamily="34" charset="0"/>
                <a:ea typeface="DejaVu Sans" pitchFamily="34" charset="2"/>
                <a:cs typeface="DejaVu Sans" pitchFamily="34" charset="2"/>
              </a:defRPr>
            </a:lvl4pPr>
            <a:lvl5pPr marL="2292355" indent="-254706" eaLnBrk="0" hangingPunct="0">
              <a:buClr>
                <a:srgbClr val="000000"/>
              </a:buClr>
              <a:buSzPct val="100000"/>
              <a:buFont typeface="Calibri" pitchFamily="34" charset="0"/>
              <a:tabLst>
                <a:tab pos="0" algn="l"/>
                <a:tab pos="1018824" algn="l"/>
                <a:tab pos="2037649" algn="l"/>
                <a:tab pos="3056473" algn="l"/>
                <a:tab pos="4075298" algn="l"/>
                <a:tab pos="5094122" algn="l"/>
                <a:tab pos="6112947" algn="l"/>
                <a:tab pos="7131771" algn="l"/>
                <a:tab pos="8150596" algn="l"/>
                <a:tab pos="9169420" algn="l"/>
                <a:tab pos="10188245" algn="l"/>
                <a:tab pos="11207069" algn="l"/>
              </a:tabLst>
              <a:defRPr sz="1300">
                <a:solidFill>
                  <a:schemeClr val="bg1"/>
                </a:solidFill>
                <a:latin typeface="Calibri" pitchFamily="34" charset="0"/>
                <a:ea typeface="DejaVu Sans" pitchFamily="34" charset="2"/>
                <a:cs typeface="DejaVu Sans" pitchFamily="34" charset="2"/>
              </a:defRPr>
            </a:lvl5pPr>
            <a:lvl6pPr marL="2801767" indent="-254706" defTabSz="509412" eaLnBrk="0" fontAlgn="base" hangingPunct="0">
              <a:spcBef>
                <a:spcPct val="0"/>
              </a:spcBef>
              <a:spcAft>
                <a:spcPct val="0"/>
              </a:spcAft>
              <a:buClr>
                <a:srgbClr val="000000"/>
              </a:buClr>
              <a:buSzPct val="100000"/>
              <a:buFont typeface="Calibri" pitchFamily="34" charset="0"/>
              <a:tabLst>
                <a:tab pos="0" algn="l"/>
                <a:tab pos="1018824" algn="l"/>
                <a:tab pos="2037649" algn="l"/>
                <a:tab pos="3056473" algn="l"/>
                <a:tab pos="4075298" algn="l"/>
                <a:tab pos="5094122" algn="l"/>
                <a:tab pos="6112947" algn="l"/>
                <a:tab pos="7131771" algn="l"/>
                <a:tab pos="8150596" algn="l"/>
                <a:tab pos="9169420" algn="l"/>
                <a:tab pos="10188245" algn="l"/>
                <a:tab pos="11207069" algn="l"/>
              </a:tabLst>
              <a:defRPr sz="1300">
                <a:solidFill>
                  <a:schemeClr val="bg1"/>
                </a:solidFill>
                <a:latin typeface="Calibri" pitchFamily="34" charset="0"/>
                <a:ea typeface="DejaVu Sans" pitchFamily="34" charset="2"/>
                <a:cs typeface="DejaVu Sans" pitchFamily="34" charset="2"/>
              </a:defRPr>
            </a:lvl6pPr>
            <a:lvl7pPr marL="3311180" indent="-254706" defTabSz="509412" eaLnBrk="0" fontAlgn="base" hangingPunct="0">
              <a:spcBef>
                <a:spcPct val="0"/>
              </a:spcBef>
              <a:spcAft>
                <a:spcPct val="0"/>
              </a:spcAft>
              <a:buClr>
                <a:srgbClr val="000000"/>
              </a:buClr>
              <a:buSzPct val="100000"/>
              <a:buFont typeface="Calibri" pitchFamily="34" charset="0"/>
              <a:tabLst>
                <a:tab pos="0" algn="l"/>
                <a:tab pos="1018824" algn="l"/>
                <a:tab pos="2037649" algn="l"/>
                <a:tab pos="3056473" algn="l"/>
                <a:tab pos="4075298" algn="l"/>
                <a:tab pos="5094122" algn="l"/>
                <a:tab pos="6112947" algn="l"/>
                <a:tab pos="7131771" algn="l"/>
                <a:tab pos="8150596" algn="l"/>
                <a:tab pos="9169420" algn="l"/>
                <a:tab pos="10188245" algn="l"/>
                <a:tab pos="11207069" algn="l"/>
              </a:tabLst>
              <a:defRPr sz="1300">
                <a:solidFill>
                  <a:schemeClr val="bg1"/>
                </a:solidFill>
                <a:latin typeface="Calibri" pitchFamily="34" charset="0"/>
                <a:ea typeface="DejaVu Sans" pitchFamily="34" charset="2"/>
                <a:cs typeface="DejaVu Sans" pitchFamily="34" charset="2"/>
              </a:defRPr>
            </a:lvl7pPr>
            <a:lvl8pPr marL="3820592" indent="-254706" defTabSz="509412" eaLnBrk="0" fontAlgn="base" hangingPunct="0">
              <a:spcBef>
                <a:spcPct val="0"/>
              </a:spcBef>
              <a:spcAft>
                <a:spcPct val="0"/>
              </a:spcAft>
              <a:buClr>
                <a:srgbClr val="000000"/>
              </a:buClr>
              <a:buSzPct val="100000"/>
              <a:buFont typeface="Calibri" pitchFamily="34" charset="0"/>
              <a:tabLst>
                <a:tab pos="0" algn="l"/>
                <a:tab pos="1018824" algn="l"/>
                <a:tab pos="2037649" algn="l"/>
                <a:tab pos="3056473" algn="l"/>
                <a:tab pos="4075298" algn="l"/>
                <a:tab pos="5094122" algn="l"/>
                <a:tab pos="6112947" algn="l"/>
                <a:tab pos="7131771" algn="l"/>
                <a:tab pos="8150596" algn="l"/>
                <a:tab pos="9169420" algn="l"/>
                <a:tab pos="10188245" algn="l"/>
                <a:tab pos="11207069" algn="l"/>
              </a:tabLst>
              <a:defRPr sz="1300">
                <a:solidFill>
                  <a:schemeClr val="bg1"/>
                </a:solidFill>
                <a:latin typeface="Calibri" pitchFamily="34" charset="0"/>
                <a:ea typeface="DejaVu Sans" pitchFamily="34" charset="2"/>
                <a:cs typeface="DejaVu Sans" pitchFamily="34" charset="2"/>
              </a:defRPr>
            </a:lvl8pPr>
            <a:lvl9pPr marL="4330004" indent="-254706" defTabSz="509412" eaLnBrk="0" fontAlgn="base" hangingPunct="0">
              <a:spcBef>
                <a:spcPct val="0"/>
              </a:spcBef>
              <a:spcAft>
                <a:spcPct val="0"/>
              </a:spcAft>
              <a:buClr>
                <a:srgbClr val="000000"/>
              </a:buClr>
              <a:buSzPct val="100000"/>
              <a:buFont typeface="Calibri" pitchFamily="34" charset="0"/>
              <a:tabLst>
                <a:tab pos="0" algn="l"/>
                <a:tab pos="1018824" algn="l"/>
                <a:tab pos="2037649" algn="l"/>
                <a:tab pos="3056473" algn="l"/>
                <a:tab pos="4075298" algn="l"/>
                <a:tab pos="5094122" algn="l"/>
                <a:tab pos="6112947" algn="l"/>
                <a:tab pos="7131771" algn="l"/>
                <a:tab pos="8150596" algn="l"/>
                <a:tab pos="9169420" algn="l"/>
                <a:tab pos="10188245" algn="l"/>
                <a:tab pos="11207069" algn="l"/>
              </a:tabLst>
              <a:defRPr sz="1300">
                <a:solidFill>
                  <a:schemeClr val="bg1"/>
                </a:solidFill>
                <a:latin typeface="Calibri" pitchFamily="34" charset="0"/>
                <a:ea typeface="DejaVu Sans" pitchFamily="34" charset="2"/>
                <a:cs typeface="DejaVu Sans" pitchFamily="34" charset="2"/>
              </a:defRPr>
            </a:lvl9pPr>
          </a:lstStyle>
          <a:p>
            <a:pPr eaLnBrk="1" hangingPunct="1"/>
            <a:fld id="{5CFDC4DE-ECF7-43F2-A6D5-1536679B0B14}" type="slidenum">
              <a:rPr lang="en-US">
                <a:solidFill>
                  <a:srgbClr val="000000"/>
                </a:solidFill>
                <a:latin typeface="Arial" pitchFamily="34" charset="0"/>
              </a:rPr>
              <a:pPr eaLnBrk="1" hangingPunct="1"/>
              <a:t>15</a:t>
            </a:fld>
            <a:endParaRPr lang="en-US">
              <a:solidFill>
                <a:srgbClr val="000000"/>
              </a:solidFill>
              <a:latin typeface="Arial" pitchFamily="34"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16</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17</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18</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19</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2</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20</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21</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22</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23</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24</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7D6CC3F4-AE66-46CA-A478-9E2CDE618A0B}" type="slidenum">
              <a:rPr lang="en-US"/>
              <a:pPr/>
              <a:t>25</a:t>
            </a:fld>
            <a:endParaRPr lang="en-US"/>
          </a:p>
        </p:txBody>
      </p:sp>
      <p:sp>
        <p:nvSpPr>
          <p:cNvPr id="5017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29</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AF302FD-ED32-425B-ACFE-B1F2E9FF9DA8}" type="slidenum">
              <a:rPr lang="en-US"/>
              <a:pPr/>
              <a:t>32</a:t>
            </a:fld>
            <a:endParaRPr lang="en-US"/>
          </a:p>
        </p:txBody>
      </p:sp>
      <p:sp>
        <p:nvSpPr>
          <p:cNvPr id="54273"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AF302FD-ED32-425B-ACFE-B1F2E9FF9DA8}" type="slidenum">
              <a:rPr lang="en-US"/>
              <a:pPr/>
              <a:t>33</a:t>
            </a:fld>
            <a:endParaRPr lang="en-US"/>
          </a:p>
        </p:txBody>
      </p:sp>
      <p:sp>
        <p:nvSpPr>
          <p:cNvPr id="54273"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803A3042-038C-48EA-A280-684EC405A106}" type="slidenum">
              <a:rPr lang="en-US"/>
              <a:pPr/>
              <a:t>34</a:t>
            </a:fld>
            <a:endParaRPr lang="en-US"/>
          </a:p>
        </p:txBody>
      </p:sp>
      <p:sp>
        <p:nvSpPr>
          <p:cNvPr id="5632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2"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3</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ED831E0-7346-4C55-BAC4-219896FBB3F0}" type="slidenum">
              <a:rPr lang="en-US"/>
              <a:pPr/>
              <a:t>35</a:t>
            </a:fld>
            <a:endParaRPr lang="en-US"/>
          </a:p>
        </p:txBody>
      </p:sp>
      <p:sp>
        <p:nvSpPr>
          <p:cNvPr id="5836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ED831E0-7346-4C55-BAC4-219896FBB3F0}" type="slidenum">
              <a:rPr lang="en-US"/>
              <a:pPr/>
              <a:t>36</a:t>
            </a:fld>
            <a:endParaRPr lang="en-US"/>
          </a:p>
        </p:txBody>
      </p:sp>
      <p:sp>
        <p:nvSpPr>
          <p:cNvPr id="5836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ED831E0-7346-4C55-BAC4-219896FBB3F0}" type="slidenum">
              <a:rPr lang="en-US"/>
              <a:pPr/>
              <a:t>37</a:t>
            </a:fld>
            <a:endParaRPr lang="en-US"/>
          </a:p>
        </p:txBody>
      </p:sp>
      <p:sp>
        <p:nvSpPr>
          <p:cNvPr id="5836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ED831E0-7346-4C55-BAC4-219896FBB3F0}" type="slidenum">
              <a:rPr lang="en-US"/>
              <a:pPr/>
              <a:t>38</a:t>
            </a:fld>
            <a:endParaRPr lang="en-US"/>
          </a:p>
        </p:txBody>
      </p:sp>
      <p:sp>
        <p:nvSpPr>
          <p:cNvPr id="58369"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E106CD8B-15C6-41AB-8355-32051B9D48AC}" type="slidenum">
              <a:rPr lang="en-US"/>
              <a:pPr/>
              <a:t>39</a:t>
            </a:fld>
            <a:endParaRPr lang="en-US"/>
          </a:p>
        </p:txBody>
      </p:sp>
      <p:sp>
        <p:nvSpPr>
          <p:cNvPr id="655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40</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41</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AF302FD-ED32-425B-ACFE-B1F2E9FF9DA8}" type="slidenum">
              <a:rPr lang="en-US"/>
              <a:pPr/>
              <a:t>42</a:t>
            </a:fld>
            <a:endParaRPr lang="en-US"/>
          </a:p>
        </p:txBody>
      </p:sp>
      <p:sp>
        <p:nvSpPr>
          <p:cNvPr id="54273"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AF302FD-ED32-425B-ACFE-B1F2E9FF9DA8}" type="slidenum">
              <a:rPr lang="en-US"/>
              <a:pPr/>
              <a:t>43</a:t>
            </a:fld>
            <a:endParaRPr lang="en-US"/>
          </a:p>
        </p:txBody>
      </p:sp>
      <p:sp>
        <p:nvSpPr>
          <p:cNvPr id="54273"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AF302FD-ED32-425B-ACFE-B1F2E9FF9DA8}" type="slidenum">
              <a:rPr lang="en-US"/>
              <a:pPr/>
              <a:t>44</a:t>
            </a:fld>
            <a:endParaRPr lang="en-US"/>
          </a:p>
        </p:txBody>
      </p:sp>
      <p:sp>
        <p:nvSpPr>
          <p:cNvPr id="54273"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4</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5</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6</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7</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8</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A825738-BDB6-4A5E-B8B8-C99EB238BC25}" type="slidenum">
              <a:rPr lang="en-US"/>
              <a:pPr/>
              <a:t>9</a:t>
            </a:fld>
            <a:endParaRPr lang="en-US"/>
          </a:p>
        </p:txBody>
      </p:sp>
      <p:sp>
        <p:nvSpPr>
          <p:cNvPr id="39937"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77875" y="4776788"/>
            <a:ext cx="6216650"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r>
              <a:rPr lang="en-US" altLang="zh-CN" smtClean="0"/>
              <a:t>2010.1.14</a:t>
            </a:r>
            <a:endParaRPr lang="en-US"/>
          </a:p>
        </p:txBody>
      </p:sp>
      <p:sp>
        <p:nvSpPr>
          <p:cNvPr id="5" name="页脚占位符 4"/>
          <p:cNvSpPr>
            <a:spLocks noGrp="1"/>
          </p:cNvSpPr>
          <p:nvPr>
            <p:ph type="ftr" sz="quarter" idx="11"/>
          </p:nvPr>
        </p:nvSpPr>
        <p:spPr/>
        <p:txBody>
          <a:bodyPr/>
          <a:lstStyle/>
          <a:p>
            <a:endParaRPr kumimoji="0" lang="zh-CN" altLang="en-US"/>
          </a:p>
        </p:txBody>
      </p:sp>
      <p:sp>
        <p:nvSpPr>
          <p:cNvPr id="6" name="灯片编号占位符 5"/>
          <p:cNvSpPr>
            <a:spLocks noGrp="1"/>
          </p:cNvSpPr>
          <p:nvPr>
            <p:ph type="sldNum" sz="quarter" idx="12"/>
          </p:nvPr>
        </p:nvSpPr>
        <p:spPr/>
        <p:txBody>
          <a:bodyPr/>
          <a:lstStyle/>
          <a:p>
            <a:fld id="{6A49DE5D-F111-44A5-8C1A-E2CAEF1F62BA}" type="slidenum">
              <a:rPr lang="en-US" smtClean="0"/>
              <a:pPr/>
              <a:t>‹#›</a:t>
            </a:fld>
            <a:endParaRPr lang="en-US"/>
          </a:p>
        </p:txBody>
      </p:sp>
    </p:spTree>
    <p:extLst>
      <p:ext uri="{BB962C8B-B14F-4D97-AF65-F5344CB8AC3E}">
        <p14:creationId xmlns:p14="http://schemas.microsoft.com/office/powerpoint/2010/main" val="19742008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2010.1.14</a:t>
            </a:r>
            <a:endParaRPr lang="en-US"/>
          </a:p>
        </p:txBody>
      </p:sp>
      <p:sp>
        <p:nvSpPr>
          <p:cNvPr id="5" name="页脚占位符 4"/>
          <p:cNvSpPr>
            <a:spLocks noGrp="1"/>
          </p:cNvSpPr>
          <p:nvPr>
            <p:ph type="ftr" sz="quarter" idx="11"/>
          </p:nvPr>
        </p:nvSpPr>
        <p:spPr/>
        <p:txBody>
          <a:bodyPr/>
          <a:lstStyle/>
          <a:p>
            <a:endParaRPr kumimoji="0" lang="zh-CN" altLang="en-US"/>
          </a:p>
        </p:txBody>
      </p:sp>
      <p:sp>
        <p:nvSpPr>
          <p:cNvPr id="6" name="灯片编号占位符 5"/>
          <p:cNvSpPr>
            <a:spLocks noGrp="1"/>
          </p:cNvSpPr>
          <p:nvPr>
            <p:ph type="sldNum" sz="quarter" idx="12"/>
          </p:nvPr>
        </p:nvSpPr>
        <p:spPr/>
        <p:txBody>
          <a:bodyPr/>
          <a:lstStyle/>
          <a:p>
            <a:fld id="{4D40A083-589C-4B7B-A3ED-C837F4B2658A}" type="slidenum">
              <a:rPr lang="en-US" smtClean="0"/>
              <a:pPr/>
              <a:t>‹#›</a:t>
            </a:fld>
            <a:endParaRPr lang="en-US"/>
          </a:p>
        </p:txBody>
      </p:sp>
    </p:spTree>
    <p:extLst>
      <p:ext uri="{BB962C8B-B14F-4D97-AF65-F5344CB8AC3E}">
        <p14:creationId xmlns:p14="http://schemas.microsoft.com/office/powerpoint/2010/main" val="1293459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2010.1.14</a:t>
            </a:r>
            <a:endParaRPr lang="en-US"/>
          </a:p>
        </p:txBody>
      </p:sp>
      <p:sp>
        <p:nvSpPr>
          <p:cNvPr id="5" name="页脚占位符 4"/>
          <p:cNvSpPr>
            <a:spLocks noGrp="1"/>
          </p:cNvSpPr>
          <p:nvPr>
            <p:ph type="ftr" sz="quarter" idx="11"/>
          </p:nvPr>
        </p:nvSpPr>
        <p:spPr/>
        <p:txBody>
          <a:bodyPr/>
          <a:lstStyle/>
          <a:p>
            <a:endParaRPr kumimoji="0" lang="zh-CN" altLang="en-US"/>
          </a:p>
        </p:txBody>
      </p:sp>
      <p:sp>
        <p:nvSpPr>
          <p:cNvPr id="6" name="灯片编号占位符 5"/>
          <p:cNvSpPr>
            <a:spLocks noGrp="1"/>
          </p:cNvSpPr>
          <p:nvPr>
            <p:ph type="sldNum" sz="quarter" idx="12"/>
          </p:nvPr>
        </p:nvSpPr>
        <p:spPr/>
        <p:txBody>
          <a:bodyPr/>
          <a:lstStyle/>
          <a:p>
            <a:fld id="{91D02C8B-2CCF-4977-B3AE-6BB4B97FC69E}" type="slidenum">
              <a:rPr lang="en-US" smtClean="0"/>
              <a:pPr/>
              <a:t>‹#›</a:t>
            </a:fld>
            <a:endParaRPr lang="en-US"/>
          </a:p>
        </p:txBody>
      </p:sp>
    </p:spTree>
    <p:extLst>
      <p:ext uri="{BB962C8B-B14F-4D97-AF65-F5344CB8AC3E}">
        <p14:creationId xmlns:p14="http://schemas.microsoft.com/office/powerpoint/2010/main" val="154336919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85800" y="2130425"/>
            <a:ext cx="7769225" cy="1466850"/>
          </a:xfrm>
        </p:spPr>
        <p:txBody>
          <a:bodyPr/>
          <a:lstStyle/>
          <a:p>
            <a:r>
              <a:rPr lang="zh-CN" altLang="en-US" smtClean="0"/>
              <a:t>单击此处编辑母版标题样式</a:t>
            </a:r>
            <a:endParaRPr lang="zh-CN" altLang="en-US"/>
          </a:p>
        </p:txBody>
      </p:sp>
      <p:sp>
        <p:nvSpPr>
          <p:cNvPr id="3" name="日期占位符 2"/>
          <p:cNvSpPr>
            <a:spLocks noGrp="1"/>
          </p:cNvSpPr>
          <p:nvPr>
            <p:ph type="dt" idx="10"/>
          </p:nvPr>
        </p:nvSpPr>
        <p:spPr>
          <a:xfrm>
            <a:off x="7327900" y="6416675"/>
            <a:ext cx="1584325" cy="390525"/>
          </a:xfrm>
        </p:spPr>
        <p:txBody>
          <a:bodyPr/>
          <a:lstStyle>
            <a:lvl1pPr>
              <a:defRPr/>
            </a:lvl1pPr>
          </a:lstStyle>
          <a:p>
            <a:r>
              <a:rPr lang="en-US" altLang="zh-CN" smtClean="0"/>
              <a:t>2010.1.14</a:t>
            </a:r>
            <a:endParaRPr lang="en-US" dirty="0"/>
          </a:p>
        </p:txBody>
      </p:sp>
      <p:sp>
        <p:nvSpPr>
          <p:cNvPr id="4" name="灯片编号占位符 3"/>
          <p:cNvSpPr>
            <a:spLocks noGrp="1"/>
          </p:cNvSpPr>
          <p:nvPr>
            <p:ph type="sldNum" idx="11"/>
          </p:nvPr>
        </p:nvSpPr>
        <p:spPr>
          <a:xfrm>
            <a:off x="6324600" y="6416675"/>
            <a:ext cx="1000125" cy="390525"/>
          </a:xfrm>
        </p:spPr>
        <p:txBody>
          <a:bodyPr/>
          <a:lstStyle>
            <a:lvl1pPr>
              <a:defRPr/>
            </a:lvl1pPr>
          </a:lstStyle>
          <a:p>
            <a:fld id="{A0D289B1-9078-4AC4-AF9A-C2F634E29EDF}" type="slidenum">
              <a:rPr lang="en-US"/>
              <a:pPr/>
              <a:t>‹#›</a:t>
            </a:fld>
            <a:endParaRPr lang="en-US"/>
          </a:p>
        </p:txBody>
      </p:sp>
    </p:spTree>
    <p:extLst>
      <p:ext uri="{BB962C8B-B14F-4D97-AF65-F5344CB8AC3E}">
        <p14:creationId xmlns:p14="http://schemas.microsoft.com/office/powerpoint/2010/main" val="24477715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idx="10"/>
          </p:nvPr>
        </p:nvSpPr>
        <p:spPr/>
        <p:txBody>
          <a:bodyPr/>
          <a:lstStyle>
            <a:lvl1pPr>
              <a:defRPr/>
            </a:lvl1pPr>
          </a:lstStyle>
          <a:p>
            <a:r>
              <a:rPr lang="en-US" altLang="zh-CN" smtClean="0"/>
              <a:t>2010.1.14</a:t>
            </a:r>
            <a:endParaRPr lang="en-US"/>
          </a:p>
        </p:txBody>
      </p:sp>
      <p:sp>
        <p:nvSpPr>
          <p:cNvPr id="5" name="灯片编号占位符 4"/>
          <p:cNvSpPr>
            <a:spLocks noGrp="1"/>
          </p:cNvSpPr>
          <p:nvPr>
            <p:ph type="sldNum" idx="11"/>
          </p:nvPr>
        </p:nvSpPr>
        <p:spPr/>
        <p:txBody>
          <a:bodyPr/>
          <a:lstStyle>
            <a:lvl1pPr>
              <a:defRPr/>
            </a:lvl1pPr>
          </a:lstStyle>
          <a:p>
            <a:fld id="{EF1613C4-117E-43CA-B3F5-0323C381A163}" type="slidenum">
              <a:rPr lang="en-US"/>
              <a:pPr/>
              <a:t>‹#›</a:t>
            </a:fld>
            <a:endParaRPr lang="en-US"/>
          </a:p>
        </p:txBody>
      </p:sp>
      <p:sp>
        <p:nvSpPr>
          <p:cNvPr id="6" name="标题 5"/>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2109726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r>
              <a:rPr lang="en-US" altLang="zh-CN" smtClean="0"/>
              <a:t>2010.1.14</a:t>
            </a:r>
            <a:endParaRPr lang="en-US" dirty="0"/>
          </a:p>
        </p:txBody>
      </p:sp>
      <p:sp>
        <p:nvSpPr>
          <p:cNvPr id="5" name="页脚占位符 4"/>
          <p:cNvSpPr>
            <a:spLocks noGrp="1"/>
          </p:cNvSpPr>
          <p:nvPr>
            <p:ph type="ftr" sz="quarter" idx="11"/>
          </p:nvPr>
        </p:nvSpPr>
        <p:spPr/>
        <p:txBody>
          <a:bodyPr/>
          <a:lstStyle/>
          <a:p>
            <a:endParaRPr kumimoji="0" lang="zh-CN" altLang="en-US" dirty="0"/>
          </a:p>
        </p:txBody>
      </p:sp>
      <p:sp>
        <p:nvSpPr>
          <p:cNvPr id="6" name="灯片编号占位符 5"/>
          <p:cNvSpPr>
            <a:spLocks noGrp="1"/>
          </p:cNvSpPr>
          <p:nvPr>
            <p:ph type="sldNum" sz="quarter" idx="12"/>
          </p:nvPr>
        </p:nvSpPr>
        <p:spPr/>
        <p:txBody>
          <a:bodyPr/>
          <a:lstStyle>
            <a:lvl1pPr>
              <a:defRPr sz="1600"/>
            </a:lvl1pPr>
          </a:lstStyle>
          <a:p>
            <a:fld id="{EA772444-35E4-4BD1-8B95-D033C4631D28}" type="slidenum">
              <a:rPr lang="en-US" smtClean="0"/>
              <a:pPr/>
              <a:t>‹#›</a:t>
            </a:fld>
            <a:endParaRPr lang="en-US" dirty="0"/>
          </a:p>
        </p:txBody>
      </p:sp>
    </p:spTree>
    <p:extLst>
      <p:ext uri="{BB962C8B-B14F-4D97-AF65-F5344CB8AC3E}">
        <p14:creationId xmlns:p14="http://schemas.microsoft.com/office/powerpoint/2010/main" val="22538749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r>
              <a:rPr lang="en-US" altLang="zh-CN" smtClean="0"/>
              <a:t>2010.1.14</a:t>
            </a:r>
            <a:endParaRPr lang="en-US"/>
          </a:p>
        </p:txBody>
      </p:sp>
      <p:sp>
        <p:nvSpPr>
          <p:cNvPr id="5" name="页脚占位符 4"/>
          <p:cNvSpPr>
            <a:spLocks noGrp="1"/>
          </p:cNvSpPr>
          <p:nvPr>
            <p:ph type="ftr" sz="quarter" idx="11"/>
          </p:nvPr>
        </p:nvSpPr>
        <p:spPr/>
        <p:txBody>
          <a:bodyPr/>
          <a:lstStyle/>
          <a:p>
            <a:endParaRPr kumimoji="0" lang="zh-CN" altLang="en-US"/>
          </a:p>
        </p:txBody>
      </p:sp>
      <p:sp>
        <p:nvSpPr>
          <p:cNvPr id="6" name="灯片编号占位符 5"/>
          <p:cNvSpPr>
            <a:spLocks noGrp="1"/>
          </p:cNvSpPr>
          <p:nvPr>
            <p:ph type="sldNum" sz="quarter" idx="12"/>
          </p:nvPr>
        </p:nvSpPr>
        <p:spPr/>
        <p:txBody>
          <a:bodyPr/>
          <a:lstStyle/>
          <a:p>
            <a:fld id="{F0BB552E-3AFC-4D27-A3A3-A1ECEC29754D}" type="slidenum">
              <a:rPr lang="en-US" smtClean="0"/>
              <a:pPr/>
              <a:t>‹#›</a:t>
            </a:fld>
            <a:endParaRPr lang="en-US"/>
          </a:p>
        </p:txBody>
      </p:sp>
    </p:spTree>
    <p:extLst>
      <p:ext uri="{BB962C8B-B14F-4D97-AF65-F5344CB8AC3E}">
        <p14:creationId xmlns:p14="http://schemas.microsoft.com/office/powerpoint/2010/main" val="1061331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r>
              <a:rPr lang="en-US" altLang="zh-CN" smtClean="0"/>
              <a:t>2010.1.14</a:t>
            </a:r>
            <a:endParaRPr lang="en-US"/>
          </a:p>
        </p:txBody>
      </p:sp>
      <p:sp>
        <p:nvSpPr>
          <p:cNvPr id="6" name="页脚占位符 5"/>
          <p:cNvSpPr>
            <a:spLocks noGrp="1"/>
          </p:cNvSpPr>
          <p:nvPr>
            <p:ph type="ftr" sz="quarter" idx="11"/>
          </p:nvPr>
        </p:nvSpPr>
        <p:spPr/>
        <p:txBody>
          <a:bodyPr/>
          <a:lstStyle/>
          <a:p>
            <a:endParaRPr kumimoji="0" lang="zh-CN" altLang="en-US"/>
          </a:p>
        </p:txBody>
      </p:sp>
      <p:sp>
        <p:nvSpPr>
          <p:cNvPr id="7" name="灯片编号占位符 6"/>
          <p:cNvSpPr>
            <a:spLocks noGrp="1"/>
          </p:cNvSpPr>
          <p:nvPr>
            <p:ph type="sldNum" sz="quarter" idx="12"/>
          </p:nvPr>
        </p:nvSpPr>
        <p:spPr/>
        <p:txBody>
          <a:bodyPr/>
          <a:lstStyle/>
          <a:p>
            <a:fld id="{3273DFEC-7CC0-4CDE-8970-B2BB88D4F70E}" type="slidenum">
              <a:rPr lang="en-US" smtClean="0"/>
              <a:pPr/>
              <a:t>‹#›</a:t>
            </a:fld>
            <a:endParaRPr lang="en-US"/>
          </a:p>
        </p:txBody>
      </p:sp>
    </p:spTree>
    <p:extLst>
      <p:ext uri="{BB962C8B-B14F-4D97-AF65-F5344CB8AC3E}">
        <p14:creationId xmlns:p14="http://schemas.microsoft.com/office/powerpoint/2010/main" val="78283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r>
              <a:rPr lang="en-US" altLang="zh-CN" smtClean="0"/>
              <a:t>2010.1.14</a:t>
            </a:r>
            <a:endParaRPr lang="en-US"/>
          </a:p>
        </p:txBody>
      </p:sp>
      <p:sp>
        <p:nvSpPr>
          <p:cNvPr id="8" name="页脚占位符 7"/>
          <p:cNvSpPr>
            <a:spLocks noGrp="1"/>
          </p:cNvSpPr>
          <p:nvPr>
            <p:ph type="ftr" sz="quarter" idx="11"/>
          </p:nvPr>
        </p:nvSpPr>
        <p:spPr/>
        <p:txBody>
          <a:bodyPr/>
          <a:lstStyle/>
          <a:p>
            <a:endParaRPr kumimoji="0" lang="zh-CN" altLang="en-US"/>
          </a:p>
        </p:txBody>
      </p:sp>
      <p:sp>
        <p:nvSpPr>
          <p:cNvPr id="9" name="灯片编号占位符 8"/>
          <p:cNvSpPr>
            <a:spLocks noGrp="1"/>
          </p:cNvSpPr>
          <p:nvPr>
            <p:ph type="sldNum" sz="quarter" idx="12"/>
          </p:nvPr>
        </p:nvSpPr>
        <p:spPr/>
        <p:txBody>
          <a:bodyPr/>
          <a:lstStyle/>
          <a:p>
            <a:fld id="{E5C9E61F-0311-49A8-ACAA-243EC954E0D1}" type="slidenum">
              <a:rPr lang="en-US" smtClean="0"/>
              <a:pPr/>
              <a:t>‹#›</a:t>
            </a:fld>
            <a:endParaRPr lang="en-US"/>
          </a:p>
        </p:txBody>
      </p:sp>
    </p:spTree>
    <p:extLst>
      <p:ext uri="{BB962C8B-B14F-4D97-AF65-F5344CB8AC3E}">
        <p14:creationId xmlns:p14="http://schemas.microsoft.com/office/powerpoint/2010/main" val="354718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r>
              <a:rPr lang="en-US" altLang="zh-CN" smtClean="0"/>
              <a:t>2010.1.14</a:t>
            </a:r>
            <a:endParaRPr lang="en-US"/>
          </a:p>
        </p:txBody>
      </p:sp>
      <p:sp>
        <p:nvSpPr>
          <p:cNvPr id="4" name="页脚占位符 3"/>
          <p:cNvSpPr>
            <a:spLocks noGrp="1"/>
          </p:cNvSpPr>
          <p:nvPr>
            <p:ph type="ftr" sz="quarter" idx="11"/>
          </p:nvPr>
        </p:nvSpPr>
        <p:spPr/>
        <p:txBody>
          <a:bodyPr/>
          <a:lstStyle/>
          <a:p>
            <a:endParaRPr kumimoji="0" lang="zh-CN" altLang="en-US"/>
          </a:p>
        </p:txBody>
      </p:sp>
      <p:sp>
        <p:nvSpPr>
          <p:cNvPr id="5" name="灯片编号占位符 4"/>
          <p:cNvSpPr>
            <a:spLocks noGrp="1"/>
          </p:cNvSpPr>
          <p:nvPr>
            <p:ph type="sldNum" sz="quarter" idx="12"/>
          </p:nvPr>
        </p:nvSpPr>
        <p:spPr/>
        <p:txBody>
          <a:bodyPr/>
          <a:lstStyle/>
          <a:p>
            <a:fld id="{DD25B236-0930-4B28-9D75-5411FB6F7100}" type="slidenum">
              <a:rPr lang="en-US" smtClean="0"/>
              <a:pPr/>
              <a:t>‹#›</a:t>
            </a:fld>
            <a:endParaRPr lang="en-US"/>
          </a:p>
        </p:txBody>
      </p:sp>
    </p:spTree>
    <p:extLst>
      <p:ext uri="{BB962C8B-B14F-4D97-AF65-F5344CB8AC3E}">
        <p14:creationId xmlns:p14="http://schemas.microsoft.com/office/powerpoint/2010/main" val="710113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en-US" altLang="zh-CN" smtClean="0"/>
              <a:t>2010.1.14</a:t>
            </a:r>
            <a:endParaRPr lang="en-US"/>
          </a:p>
        </p:txBody>
      </p:sp>
      <p:sp>
        <p:nvSpPr>
          <p:cNvPr id="3" name="页脚占位符 2"/>
          <p:cNvSpPr>
            <a:spLocks noGrp="1"/>
          </p:cNvSpPr>
          <p:nvPr>
            <p:ph type="ftr" sz="quarter" idx="11"/>
          </p:nvPr>
        </p:nvSpPr>
        <p:spPr/>
        <p:txBody>
          <a:bodyPr/>
          <a:lstStyle/>
          <a:p>
            <a:endParaRPr kumimoji="0" lang="zh-CN" altLang="en-US"/>
          </a:p>
        </p:txBody>
      </p:sp>
      <p:sp>
        <p:nvSpPr>
          <p:cNvPr id="4" name="灯片编号占位符 3"/>
          <p:cNvSpPr>
            <a:spLocks noGrp="1"/>
          </p:cNvSpPr>
          <p:nvPr>
            <p:ph type="sldNum" sz="quarter" idx="12"/>
          </p:nvPr>
        </p:nvSpPr>
        <p:spPr/>
        <p:txBody>
          <a:bodyPr/>
          <a:lstStyle/>
          <a:p>
            <a:fld id="{4FBD252B-DED3-42DB-ABB1-C9661B619664}" type="slidenum">
              <a:rPr lang="en-US" smtClean="0"/>
              <a:pPr/>
              <a:t>‹#›</a:t>
            </a:fld>
            <a:endParaRPr lang="en-US"/>
          </a:p>
        </p:txBody>
      </p:sp>
    </p:spTree>
    <p:extLst>
      <p:ext uri="{BB962C8B-B14F-4D97-AF65-F5344CB8AC3E}">
        <p14:creationId xmlns:p14="http://schemas.microsoft.com/office/powerpoint/2010/main" val="116229032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r>
              <a:rPr lang="en-US" altLang="zh-CN" smtClean="0"/>
              <a:t>2010.1.14</a:t>
            </a:r>
            <a:endParaRPr lang="en-US"/>
          </a:p>
        </p:txBody>
      </p:sp>
      <p:sp>
        <p:nvSpPr>
          <p:cNvPr id="6" name="页脚占位符 5"/>
          <p:cNvSpPr>
            <a:spLocks noGrp="1"/>
          </p:cNvSpPr>
          <p:nvPr>
            <p:ph type="ftr" sz="quarter" idx="11"/>
          </p:nvPr>
        </p:nvSpPr>
        <p:spPr/>
        <p:txBody>
          <a:bodyPr/>
          <a:lstStyle/>
          <a:p>
            <a:endParaRPr kumimoji="0" lang="zh-CN" altLang="en-US"/>
          </a:p>
        </p:txBody>
      </p:sp>
      <p:sp>
        <p:nvSpPr>
          <p:cNvPr id="7" name="灯片编号占位符 6"/>
          <p:cNvSpPr>
            <a:spLocks noGrp="1"/>
          </p:cNvSpPr>
          <p:nvPr>
            <p:ph type="sldNum" sz="quarter" idx="12"/>
          </p:nvPr>
        </p:nvSpPr>
        <p:spPr/>
        <p:txBody>
          <a:bodyPr/>
          <a:lstStyle/>
          <a:p>
            <a:fld id="{BCDF18B2-B3EA-4736-A732-BC627A3223A4}" type="slidenum">
              <a:rPr lang="en-US" smtClean="0"/>
              <a:pPr/>
              <a:t>‹#›</a:t>
            </a:fld>
            <a:endParaRPr lang="en-US"/>
          </a:p>
        </p:txBody>
      </p:sp>
    </p:spTree>
    <p:extLst>
      <p:ext uri="{BB962C8B-B14F-4D97-AF65-F5344CB8AC3E}">
        <p14:creationId xmlns:p14="http://schemas.microsoft.com/office/powerpoint/2010/main" val="2971874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r>
              <a:rPr lang="en-US" altLang="zh-CN" smtClean="0"/>
              <a:t>2010.1.14</a:t>
            </a:r>
            <a:endParaRPr lang="en-US"/>
          </a:p>
        </p:txBody>
      </p:sp>
      <p:sp>
        <p:nvSpPr>
          <p:cNvPr id="6" name="页脚占位符 5"/>
          <p:cNvSpPr>
            <a:spLocks noGrp="1"/>
          </p:cNvSpPr>
          <p:nvPr>
            <p:ph type="ftr" sz="quarter" idx="11"/>
          </p:nvPr>
        </p:nvSpPr>
        <p:spPr/>
        <p:txBody>
          <a:bodyPr/>
          <a:lstStyle/>
          <a:p>
            <a:endParaRPr kumimoji="0" lang="zh-CN" altLang="en-US"/>
          </a:p>
        </p:txBody>
      </p:sp>
      <p:sp>
        <p:nvSpPr>
          <p:cNvPr id="7" name="灯片编号占位符 6"/>
          <p:cNvSpPr>
            <a:spLocks noGrp="1"/>
          </p:cNvSpPr>
          <p:nvPr>
            <p:ph type="sldNum" sz="quarter" idx="12"/>
          </p:nvPr>
        </p:nvSpPr>
        <p:spPr/>
        <p:txBody>
          <a:bodyPr/>
          <a:lstStyle/>
          <a:p>
            <a:fld id="{6879F0D2-0C0E-47C6-9159-AC7FEEFE73CC}" type="slidenum">
              <a:rPr lang="en-US" smtClean="0"/>
              <a:pPr/>
              <a:t>‹#›</a:t>
            </a:fld>
            <a:endParaRPr lang="en-US"/>
          </a:p>
        </p:txBody>
      </p:sp>
    </p:spTree>
    <p:extLst>
      <p:ext uri="{BB962C8B-B14F-4D97-AF65-F5344CB8AC3E}">
        <p14:creationId xmlns:p14="http://schemas.microsoft.com/office/powerpoint/2010/main" val="421278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4482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smtClean="0"/>
              <a:t>2010.1.14</a:t>
            </a:r>
            <a:endParaRPr lang="en-US"/>
          </a:p>
        </p:txBody>
      </p:sp>
      <p:sp>
        <p:nvSpPr>
          <p:cNvPr id="5" name="页脚占位符 4"/>
          <p:cNvSpPr>
            <a:spLocks noGrp="1"/>
          </p:cNvSpPr>
          <p:nvPr>
            <p:ph type="ftr" sz="quarter" idx="3"/>
          </p:nvPr>
        </p:nvSpPr>
        <p:spPr>
          <a:xfrm>
            <a:off x="3124200" y="64482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r" eaLnBrk="1" latinLnBrk="0" hangingPunct="1"/>
            <a:endParaRPr kumimoji="0" lang="en-US" sz="1400" dirty="0">
              <a:solidFill>
                <a:schemeClr val="tx2"/>
              </a:solidFill>
            </a:endParaRPr>
          </a:p>
        </p:txBody>
      </p:sp>
      <p:sp>
        <p:nvSpPr>
          <p:cNvPr id="6" name="灯片编号占位符 5"/>
          <p:cNvSpPr>
            <a:spLocks noGrp="1"/>
          </p:cNvSpPr>
          <p:nvPr>
            <p:ph type="sldNum" sz="quarter" idx="4"/>
          </p:nvPr>
        </p:nvSpPr>
        <p:spPr>
          <a:xfrm>
            <a:off x="6553200" y="64482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55B26-D514-4332-A800-6E397E99D717}" type="slidenum">
              <a:rPr lang="en-US" smtClean="0"/>
              <a:pPr/>
              <a:t>‹#›</a:t>
            </a:fld>
            <a:endParaRPr lang="en-US"/>
          </a:p>
        </p:txBody>
      </p:sp>
      <p:sp>
        <p:nvSpPr>
          <p:cNvPr id="7" name="矩形 6"/>
          <p:cNvSpPr/>
          <p:nvPr userDrawn="1"/>
        </p:nvSpPr>
        <p:spPr>
          <a:xfrm>
            <a:off x="0" y="6381328"/>
            <a:ext cx="9144000" cy="476672"/>
          </a:xfrm>
          <a:prstGeom prst="rect">
            <a:avLst/>
          </a:prstGeom>
          <a:solidFill>
            <a:srgbClr val="890D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659567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662" r:id="rId13"/>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jpeg"/><Relationship Id="rId39" Type="http://schemas.openxmlformats.org/officeDocument/2006/relationships/image" Target="../media/image41.png"/><Relationship Id="rId21" Type="http://schemas.openxmlformats.org/officeDocument/2006/relationships/image" Target="../media/image23.png"/><Relationship Id="rId34" Type="http://schemas.openxmlformats.org/officeDocument/2006/relationships/image" Target="../media/image36.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2" Type="http://schemas.openxmlformats.org/officeDocument/2006/relationships/video" Target="calib_3D.avi" TargetMode="Externa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jpeg"/><Relationship Id="rId1" Type="http://schemas.openxmlformats.org/officeDocument/2006/relationships/video" Target="SimpleSnake.avi" TargetMode="Externa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jpeg"/><Relationship Id="rId37" Type="http://schemas.openxmlformats.org/officeDocument/2006/relationships/image" Target="../media/image39.png"/><Relationship Id="rId5" Type="http://schemas.openxmlformats.org/officeDocument/2006/relationships/notesSlide" Target="../notesSlides/notesSlide15.xml"/><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jpe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slideLayout" Target="../slideLayouts/slideLayout2.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jpeg"/><Relationship Id="rId35" Type="http://schemas.openxmlformats.org/officeDocument/2006/relationships/image" Target="../media/image37.png"/><Relationship Id="rId8" Type="http://schemas.openxmlformats.org/officeDocument/2006/relationships/image" Target="../media/image10.png"/><Relationship Id="rId3" Type="http://schemas.openxmlformats.org/officeDocument/2006/relationships/video" Target="undistortion.avi"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opencv.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gif"/><Relationship Id="rId5" Type="http://schemas.openxmlformats.org/officeDocument/2006/relationships/image" Target="../media/image42.png"/><Relationship Id="rId4" Type="http://schemas.openxmlformats.org/officeDocument/2006/relationships/hyperlink" Target="http://docs.opencv.or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research.microsoft.com/~viola/Pubs/Detect/violaJones_CVPR2001.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docs.opencv.org/trunk/doc/user_guide/ug_traincascade.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docs.opencv.org/doc/tutorials/objdetect/cascade_classifier/cascade_classifier.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971600" y="2527101"/>
            <a:ext cx="8175575" cy="1477963"/>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smtClean="0"/>
              <a:t>Find </a:t>
            </a:r>
            <a:r>
              <a:rPr lang="en-US" sz="4000" dirty="0" err="1" smtClean="0"/>
              <a:t>Mii</a:t>
            </a:r>
            <a:r>
              <a:rPr lang="en-US" sz="4000" dirty="0" smtClean="0"/>
              <a:t> Project and </a:t>
            </a:r>
            <a:r>
              <a:rPr lang="en-US" sz="4000" dirty="0" err="1" smtClean="0"/>
              <a:t>OpenCV</a:t>
            </a:r>
            <a:r>
              <a:rPr lang="en-US" sz="4000" dirty="0" smtClean="0"/>
              <a:t> Tutorial</a:t>
            </a:r>
            <a:endParaRPr lang="en-US" sz="4000" dirty="0"/>
          </a:p>
        </p:txBody>
      </p:sp>
      <p:sp>
        <p:nvSpPr>
          <p:cNvPr id="4098" name="Text Box 2"/>
          <p:cNvSpPr txBox="1">
            <a:spLocks noChangeArrowheads="1"/>
          </p:cNvSpPr>
          <p:nvPr/>
        </p:nvSpPr>
        <p:spPr bwMode="auto">
          <a:xfrm>
            <a:off x="7805420" y="6416675"/>
            <a:ext cx="124968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9pPr>
          </a:lstStyle>
          <a:p>
            <a:pPr hangingPunct="1">
              <a:lnSpc>
                <a:spcPct val="100000"/>
              </a:lnSpc>
              <a:buClrTx/>
              <a:buFontTx/>
              <a:buNone/>
            </a:pPr>
            <a:r>
              <a:rPr lang="en-US" sz="1600" dirty="0" smtClean="0">
                <a:latin typeface="Calibri" charset="0"/>
              </a:rPr>
              <a:t>2012.10.12</a:t>
            </a:r>
            <a:endParaRPr lang="en-US" sz="1600" dirty="0">
              <a:latin typeface="Calibri" charset="0"/>
            </a:endParaRPr>
          </a:p>
        </p:txBody>
      </p:sp>
      <p:sp>
        <p:nvSpPr>
          <p:cNvPr id="4100" name="Rectangle 4"/>
          <p:cNvSpPr>
            <a:spLocks noChangeArrowheads="1"/>
          </p:cNvSpPr>
          <p:nvPr/>
        </p:nvSpPr>
        <p:spPr bwMode="auto">
          <a:xfrm>
            <a:off x="1536374" y="3886200"/>
            <a:ext cx="6236025"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6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smtClean="0"/>
              <a:t>Compile with </a:t>
            </a:r>
            <a:r>
              <a:rPr lang="en-US" sz="4400" dirty="0" err="1" smtClean="0"/>
              <a:t>OpenCV</a:t>
            </a:r>
            <a:endParaRPr lang="en-US" sz="4400" dirty="0"/>
          </a:p>
        </p:txBody>
      </p:sp>
      <p:sp>
        <p:nvSpPr>
          <p:cNvPr id="6147" name="Text Box 3"/>
          <p:cNvSpPr txBox="1">
            <a:spLocks noChangeArrowheads="1"/>
          </p:cNvSpPr>
          <p:nvPr/>
        </p:nvSpPr>
        <p:spPr bwMode="auto">
          <a:xfrm>
            <a:off x="457200" y="1916832"/>
            <a:ext cx="8229600" cy="4020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a:latin typeface="Calibri" charset="0"/>
              </a:rPr>
              <a:t>You program should compile and run properly on the ‘corn’ clusters, using the following header file and library file path:</a:t>
            </a:r>
          </a:p>
          <a:p>
            <a:pPr lvl="1" hangingPunct="1">
              <a:lnSpc>
                <a:spcPct val="100000"/>
              </a:lnSpc>
              <a:spcBef>
                <a:spcPts val="638"/>
              </a:spcBef>
              <a:buSzPct val="45000"/>
              <a:buFont typeface="Wingdings 3" charset="2"/>
              <a:buChar char=""/>
            </a:pPr>
            <a:r>
              <a:rPr lang="en-US" sz="2400" dirty="0">
                <a:latin typeface="Calibri" charset="0"/>
              </a:rPr>
              <a:t>/</a:t>
            </a:r>
            <a:r>
              <a:rPr lang="en-US" sz="2400" dirty="0" err="1" smtClean="0">
                <a:latin typeface="Calibri" charset="0"/>
              </a:rPr>
              <a:t>afs</a:t>
            </a:r>
            <a:r>
              <a:rPr lang="en-US" sz="2400" dirty="0" smtClean="0">
                <a:latin typeface="Calibri" charset="0"/>
              </a:rPr>
              <a:t>/</a:t>
            </a:r>
            <a:r>
              <a:rPr lang="en-US" sz="2400" dirty="0" err="1" smtClean="0">
                <a:latin typeface="Calibri" charset="0"/>
              </a:rPr>
              <a:t>ir</a:t>
            </a:r>
            <a:r>
              <a:rPr lang="en-US" sz="2400" dirty="0" smtClean="0">
                <a:latin typeface="Calibri" charset="0"/>
              </a:rPr>
              <a:t>/class/cs231a/</a:t>
            </a:r>
            <a:r>
              <a:rPr lang="en-US" sz="2400" dirty="0" err="1" smtClean="0">
                <a:latin typeface="Calibri" charset="0"/>
              </a:rPr>
              <a:t>opencv</a:t>
            </a:r>
            <a:r>
              <a:rPr lang="en-US" sz="2400" dirty="0" smtClean="0">
                <a:latin typeface="Calibri" charset="0"/>
              </a:rPr>
              <a:t>/include</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a:t>
            </a:r>
            <a:r>
              <a:rPr lang="en-US" sz="2400" dirty="0" err="1" smtClean="0">
                <a:latin typeface="Calibri" charset="0"/>
              </a:rPr>
              <a:t>afs</a:t>
            </a:r>
            <a:r>
              <a:rPr lang="en-US" sz="2400" dirty="0" smtClean="0">
                <a:latin typeface="Calibri" charset="0"/>
              </a:rPr>
              <a:t>/</a:t>
            </a:r>
            <a:r>
              <a:rPr lang="en-US" sz="2400" dirty="0" err="1" smtClean="0">
                <a:latin typeface="Calibri" charset="0"/>
              </a:rPr>
              <a:t>ir</a:t>
            </a:r>
            <a:r>
              <a:rPr lang="en-US" sz="2400" dirty="0" smtClean="0">
                <a:latin typeface="Calibri" charset="0"/>
              </a:rPr>
              <a:t>/class/cs231a/</a:t>
            </a:r>
            <a:r>
              <a:rPr lang="en-US" sz="2400" dirty="0" err="1" smtClean="0">
                <a:latin typeface="Calibri" charset="0"/>
              </a:rPr>
              <a:t>opencv</a:t>
            </a:r>
            <a:r>
              <a:rPr lang="en-US" sz="2400" dirty="0" smtClean="0">
                <a:latin typeface="Calibri" charset="0"/>
              </a:rPr>
              <a:t>/lib</a:t>
            </a:r>
            <a:endParaRPr lang="en-US" sz="2400" dirty="0">
              <a:latin typeface="Calibri" charset="0"/>
            </a:endParaRPr>
          </a:p>
          <a:p>
            <a:pPr hangingPunct="1">
              <a:lnSpc>
                <a:spcPct val="100000"/>
              </a:lnSpc>
              <a:spcBef>
                <a:spcPts val="638"/>
              </a:spcBef>
              <a:buSzPct val="45000"/>
              <a:buFont typeface="Wingdings 3" charset="2"/>
              <a:buChar char=""/>
            </a:pPr>
            <a:r>
              <a:rPr lang="en-US" sz="2400" dirty="0">
                <a:latin typeface="Calibri" charset="0"/>
              </a:rPr>
              <a:t>Please follow the example given by </a:t>
            </a:r>
            <a:r>
              <a:rPr lang="en-US" sz="2400" dirty="0" err="1" smtClean="0">
                <a:latin typeface="Calibri" charset="0"/>
              </a:rPr>
              <a:t>Makefile</a:t>
            </a:r>
            <a:r>
              <a:rPr lang="en-US" sz="2400" dirty="0" smtClean="0">
                <a:latin typeface="Calibri" charset="0"/>
              </a:rPr>
              <a:t> </a:t>
            </a:r>
            <a:r>
              <a:rPr lang="en-US" sz="2400" dirty="0">
                <a:latin typeface="Calibri" charset="0"/>
              </a:rPr>
              <a:t>and 'opencvexample.cpp' in the project AFS path. </a:t>
            </a:r>
          </a:p>
          <a:p>
            <a:pPr hangingPunct="1">
              <a:lnSpc>
                <a:spcPct val="100000"/>
              </a:lnSpc>
              <a:spcBef>
                <a:spcPts val="638"/>
              </a:spcBef>
              <a:buSzPct val="45000"/>
              <a:buFont typeface="Wingdings 3" charset="2"/>
              <a:buChar char=""/>
            </a:pPr>
            <a:r>
              <a:rPr lang="en-US" sz="2400" dirty="0">
                <a:latin typeface="Calibri" charset="0"/>
              </a:rPr>
              <a:t>Windows </a:t>
            </a:r>
            <a:r>
              <a:rPr lang="en-US" sz="2400" dirty="0" smtClean="0">
                <a:latin typeface="Calibri" charset="0"/>
              </a:rPr>
              <a:t>executable </a:t>
            </a:r>
            <a:r>
              <a:rPr lang="en-US" sz="2400" dirty="0">
                <a:latin typeface="Calibri" charset="0"/>
              </a:rPr>
              <a:t>or Visual Studio projects will NOT work. </a:t>
            </a:r>
          </a:p>
        </p:txBody>
      </p:sp>
      <p:sp>
        <p:nvSpPr>
          <p:cNvPr id="2" name="灯片编号占位符 1"/>
          <p:cNvSpPr>
            <a:spLocks noGrp="1"/>
          </p:cNvSpPr>
          <p:nvPr>
            <p:ph type="sldNum" sz="quarter" idx="12"/>
          </p:nvPr>
        </p:nvSpPr>
        <p:spPr/>
        <p:txBody>
          <a:bodyPr/>
          <a:lstStyle/>
          <a:p>
            <a:fld id="{EA772444-35E4-4BD1-8B95-D033C4631D28}" type="slidenum">
              <a:rPr lang="en-US" smtClean="0"/>
              <a:pPr/>
              <a:t>10</a:t>
            </a:fld>
            <a:endParaRPr lang="en-US"/>
          </a:p>
        </p:txBody>
      </p:sp>
    </p:spTree>
    <p:extLst>
      <p:ext uri="{BB962C8B-B14F-4D97-AF65-F5344CB8AC3E}">
        <p14:creationId xmlns:p14="http://schemas.microsoft.com/office/powerpoint/2010/main" val="29378662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smtClean="0"/>
              <a:t>Evaluations</a:t>
            </a:r>
            <a:endParaRPr lang="en-US" sz="4400" dirty="0"/>
          </a:p>
        </p:txBody>
      </p:sp>
      <p:sp>
        <p:nvSpPr>
          <p:cNvPr id="2" name="灯片编号占位符 1"/>
          <p:cNvSpPr>
            <a:spLocks noGrp="1"/>
          </p:cNvSpPr>
          <p:nvPr>
            <p:ph type="sldNum" sz="quarter" idx="12"/>
          </p:nvPr>
        </p:nvSpPr>
        <p:spPr/>
        <p:txBody>
          <a:bodyPr/>
          <a:lstStyle/>
          <a:p>
            <a:fld id="{EA772444-35E4-4BD1-8B95-D033C4631D28}" type="slidenum">
              <a:rPr lang="en-US" smtClean="0"/>
              <a:pPr/>
              <a:t>11</a:t>
            </a:fld>
            <a:endParaRPr lang="en-US" dirty="0"/>
          </a:p>
        </p:txBody>
      </p:sp>
      <p:sp>
        <p:nvSpPr>
          <p:cNvPr id="5" name="Rectangle 3"/>
          <p:cNvSpPr>
            <a:spLocks noChangeArrowheads="1"/>
          </p:cNvSpPr>
          <p:nvPr/>
        </p:nvSpPr>
        <p:spPr bwMode="auto">
          <a:xfrm>
            <a:off x="762000" y="1335088"/>
            <a:ext cx="54864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a:solidFill>
                  <a:schemeClr val="tx1"/>
                </a:solidFill>
                <a:latin typeface="Calibri" pitchFamily="34" charset="0"/>
              </a:rPr>
              <a:t>click = [12  300  100;  66  400  200];</a:t>
            </a:r>
          </a:p>
          <a:p>
            <a:r>
              <a:rPr lang="en-US" altLang="zh-CN" dirty="0" err="1" smtClean="0">
                <a:solidFill>
                  <a:schemeClr val="tx1"/>
                </a:solidFill>
                <a:latin typeface="Calibri" pitchFamily="34" charset="0"/>
              </a:rPr>
              <a:t>ClickMii</a:t>
            </a:r>
            <a:r>
              <a:rPr lang="en-US" altLang="zh-CN" dirty="0" smtClean="0">
                <a:solidFill>
                  <a:schemeClr val="tx1"/>
                </a:solidFill>
                <a:latin typeface="Calibri" pitchFamily="34" charset="0"/>
              </a:rPr>
              <a:t>(‘data/t2l2.avi’, ‘</a:t>
            </a:r>
            <a:r>
              <a:rPr lang="en-US" altLang="zh-CN" dirty="0" err="1" smtClean="0">
                <a:solidFill>
                  <a:schemeClr val="tx1"/>
                </a:solidFill>
                <a:latin typeface="Calibri" pitchFamily="34" charset="0"/>
              </a:rPr>
              <a:t>gt</a:t>
            </a:r>
            <a:r>
              <a:rPr lang="en-US" altLang="zh-CN" dirty="0" smtClean="0">
                <a:solidFill>
                  <a:schemeClr val="tx1"/>
                </a:solidFill>
                <a:latin typeface="Calibri" pitchFamily="34" charset="0"/>
              </a:rPr>
              <a:t>/t2l2.gt’, </a:t>
            </a:r>
            <a:r>
              <a:rPr lang="en-US" altLang="zh-CN" dirty="0">
                <a:solidFill>
                  <a:schemeClr val="tx1"/>
                </a:solidFill>
                <a:latin typeface="Calibri" pitchFamily="34" charset="0"/>
              </a:rPr>
              <a:t>click);  </a:t>
            </a:r>
          </a:p>
        </p:txBody>
      </p:sp>
      <p:pic>
        <p:nvPicPr>
          <p:cNvPr id="6" name="Picture 3" descr="\\afs\ir\class\cs223b\findmii\click-frame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60848"/>
            <a:ext cx="4572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afs\ir\class\cs223b\findmii\click-frame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212232"/>
            <a:ext cx="4572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73814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smtClean="0"/>
              <a:t>Scoring</a:t>
            </a:r>
            <a:endParaRPr lang="en-US" sz="4400" dirty="0"/>
          </a:p>
        </p:txBody>
      </p:sp>
      <p:sp>
        <p:nvSpPr>
          <p:cNvPr id="6147" name="Text Box 3"/>
          <p:cNvSpPr txBox="1">
            <a:spLocks noChangeArrowheads="1"/>
          </p:cNvSpPr>
          <p:nvPr/>
        </p:nvSpPr>
        <p:spPr bwMode="auto">
          <a:xfrm>
            <a:off x="457200" y="1268760"/>
            <a:ext cx="8229600" cy="4668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dirty="0">
                <a:latin typeface="Calibri" charset="0"/>
              </a:rPr>
              <a:t>For a given task &amp; level</a:t>
            </a:r>
          </a:p>
          <a:p>
            <a:pPr lvl="1" hangingPunct="1">
              <a:lnSpc>
                <a:spcPct val="100000"/>
              </a:lnSpc>
              <a:spcBef>
                <a:spcPts val="638"/>
              </a:spcBef>
              <a:buSzPct val="45000"/>
              <a:buFont typeface="Wingdings 3" charset="2"/>
              <a:buChar char=""/>
            </a:pPr>
            <a:r>
              <a:rPr lang="en-US" dirty="0">
                <a:latin typeface="Calibri" charset="0"/>
              </a:rPr>
              <a:t>A correct click on frame 1 is worth 1 point, each frame thereafter is discounted by 0.99. And you can NOT access (even read into memory) any frame after the one you made your final click for a task. Score is averaged over multiple clicks if applicable. For example, if a task requires two clicks, you return 1st click at frame 5, and 2nd click at frame 20 (both of them are correct), your score would be (0.99^4 + 0.99^19)/2 = 0.8934. In this case, you can NOT access any frame after frame 20. </a:t>
            </a:r>
          </a:p>
          <a:p>
            <a:pPr hangingPunct="1">
              <a:lnSpc>
                <a:spcPct val="100000"/>
              </a:lnSpc>
              <a:spcBef>
                <a:spcPts val="638"/>
              </a:spcBef>
              <a:buSzPct val="45000"/>
              <a:buFont typeface="Wingdings 3" charset="2"/>
              <a:buChar char=""/>
            </a:pPr>
            <a:r>
              <a:rPr lang="en-US" dirty="0">
                <a:latin typeface="Calibri" charset="0"/>
              </a:rPr>
              <a:t>For a given task</a:t>
            </a:r>
          </a:p>
          <a:p>
            <a:pPr lvl="1" hangingPunct="1">
              <a:lnSpc>
                <a:spcPct val="100000"/>
              </a:lnSpc>
              <a:spcBef>
                <a:spcPts val="638"/>
              </a:spcBef>
              <a:buSzPct val="45000"/>
              <a:buFont typeface="Wingdings 3" charset="2"/>
              <a:buChar char=""/>
            </a:pPr>
            <a:r>
              <a:rPr lang="en-US" dirty="0">
                <a:latin typeface="Calibri" charset="0"/>
              </a:rPr>
              <a:t>The highest score you achieve on the 3 levels. When comparing the scores on different levels, scores on level 2 are multiplied by 1.5, and scores on level 3 are multiplied by 2. For example, for task 1, your score is 1.0 on level 1, and 0.77 on level 2, and you are not doing level 3. Your final score for task 1 would be max(1*1, 0.77*1.5, 0*2) = </a:t>
            </a:r>
            <a:r>
              <a:rPr lang="en-US" dirty="0" smtClean="0">
                <a:latin typeface="Calibri" charset="0"/>
              </a:rPr>
              <a:t>1.155.</a:t>
            </a:r>
            <a:endParaRPr lang="en-US" dirty="0">
              <a:latin typeface="Calibri" charset="0"/>
            </a:endParaRPr>
          </a:p>
          <a:p>
            <a:pPr hangingPunct="1">
              <a:lnSpc>
                <a:spcPct val="100000"/>
              </a:lnSpc>
              <a:spcBef>
                <a:spcPts val="638"/>
              </a:spcBef>
              <a:buSzPct val="45000"/>
              <a:buFont typeface="Wingdings 3" charset="2"/>
              <a:buChar char=""/>
            </a:pPr>
            <a:r>
              <a:rPr lang="en-US" dirty="0">
                <a:latin typeface="Calibri" charset="0"/>
              </a:rPr>
              <a:t>For the challenge</a:t>
            </a:r>
          </a:p>
          <a:p>
            <a:pPr lvl="1" hangingPunct="1">
              <a:lnSpc>
                <a:spcPct val="100000"/>
              </a:lnSpc>
              <a:spcBef>
                <a:spcPts val="638"/>
              </a:spcBef>
              <a:buSzPct val="45000"/>
              <a:buFont typeface="Wingdings 3" charset="2"/>
              <a:buChar char=""/>
            </a:pPr>
            <a:r>
              <a:rPr lang="en-US" dirty="0">
                <a:latin typeface="Calibri" charset="0"/>
              </a:rPr>
              <a:t>Sum up your scores in all 4 </a:t>
            </a:r>
            <a:r>
              <a:rPr lang="en-US" dirty="0" smtClean="0">
                <a:latin typeface="Calibri" charset="0"/>
              </a:rPr>
              <a:t>tasks.</a:t>
            </a: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12</a:t>
            </a:fld>
            <a:endParaRPr lang="en-US" dirty="0"/>
          </a:p>
        </p:txBody>
      </p:sp>
    </p:spTree>
    <p:extLst>
      <p:ext uri="{BB962C8B-B14F-4D97-AF65-F5344CB8AC3E}">
        <p14:creationId xmlns:p14="http://schemas.microsoft.com/office/powerpoint/2010/main" val="8645662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a:t>OpenCV – Introduction</a:t>
            </a:r>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err="1">
                <a:latin typeface="Calibri" charset="0"/>
              </a:rPr>
              <a:t>OpenCV</a:t>
            </a:r>
            <a:r>
              <a:rPr lang="en-US" sz="2400" dirty="0">
                <a:latin typeface="Calibri" charset="0"/>
              </a:rPr>
              <a:t> stands for the Open Source Computer Vision Library. </a:t>
            </a:r>
          </a:p>
          <a:p>
            <a:pPr lvl="1" hangingPunct="1">
              <a:lnSpc>
                <a:spcPct val="100000"/>
              </a:lnSpc>
              <a:spcBef>
                <a:spcPts val="638"/>
              </a:spcBef>
              <a:buSzPct val="45000"/>
              <a:buFont typeface="Wingdings 3" charset="2"/>
              <a:buChar char=""/>
            </a:pPr>
            <a:r>
              <a:rPr lang="en-US" sz="2400" dirty="0">
                <a:latin typeface="Calibri" charset="0"/>
              </a:rPr>
              <a:t>It was founded at Intel in 1999, went through some lean years after the .bust but is now under active development, now receiving ongoing support from Willow Garage. </a:t>
            </a:r>
          </a:p>
          <a:p>
            <a:pPr hangingPunct="1">
              <a:lnSpc>
                <a:spcPct val="100000"/>
              </a:lnSpc>
              <a:spcBef>
                <a:spcPts val="638"/>
              </a:spcBef>
              <a:buSzPct val="45000"/>
              <a:buFont typeface="Wingdings 3" charset="2"/>
              <a:buChar char=""/>
            </a:pPr>
            <a:r>
              <a:rPr lang="en-US" sz="2400" dirty="0" err="1">
                <a:latin typeface="Calibri" charset="0"/>
              </a:rPr>
              <a:t>OpenCV</a:t>
            </a:r>
            <a:r>
              <a:rPr lang="en-US" sz="2400" dirty="0">
                <a:latin typeface="Calibri" charset="0"/>
              </a:rPr>
              <a:t> is free for commercial and research use. </a:t>
            </a:r>
          </a:p>
          <a:p>
            <a:pPr lvl="1" hangingPunct="1">
              <a:lnSpc>
                <a:spcPct val="100000"/>
              </a:lnSpc>
              <a:spcBef>
                <a:spcPts val="638"/>
              </a:spcBef>
              <a:buSzPct val="45000"/>
              <a:buFont typeface="Wingdings 3" charset="2"/>
              <a:buChar char=""/>
            </a:pPr>
            <a:r>
              <a:rPr lang="en-US" sz="2400" dirty="0">
                <a:latin typeface="Calibri" charset="0"/>
              </a:rPr>
              <a:t>It has a BSD license.  The library runs across many platforms and actively supports Linux, Windows and Mac OS. </a:t>
            </a:r>
          </a:p>
          <a:p>
            <a:pPr hangingPunct="1">
              <a:lnSpc>
                <a:spcPct val="100000"/>
              </a:lnSpc>
              <a:spcBef>
                <a:spcPts val="638"/>
              </a:spcBef>
              <a:buSzPct val="45000"/>
              <a:buFont typeface="Wingdings 3" charset="2"/>
              <a:buChar char=""/>
            </a:pPr>
            <a:r>
              <a:rPr lang="en-US" sz="2400" dirty="0" err="1">
                <a:latin typeface="Calibri" charset="0"/>
              </a:rPr>
              <a:t>OpenCV</a:t>
            </a:r>
            <a:r>
              <a:rPr lang="en-US" sz="2400" dirty="0">
                <a:latin typeface="Calibri" charset="0"/>
              </a:rPr>
              <a:t> was founded to advance the field of computer vision. </a:t>
            </a:r>
          </a:p>
          <a:p>
            <a:pPr lvl="1" hangingPunct="1">
              <a:lnSpc>
                <a:spcPct val="100000"/>
              </a:lnSpc>
              <a:spcBef>
                <a:spcPts val="638"/>
              </a:spcBef>
              <a:buSzPct val="45000"/>
              <a:buFont typeface="Wingdings 3" charset="2"/>
              <a:buChar char=""/>
            </a:pPr>
            <a:r>
              <a:rPr lang="en-US" sz="2400" dirty="0">
                <a:latin typeface="Calibri" charset="0"/>
              </a:rPr>
              <a:t>It gives everyone a reliable, real time infrastructure to build on.  It collects and makes available the most useful algorithms.</a:t>
            </a:r>
          </a:p>
        </p:txBody>
      </p:sp>
      <p:sp>
        <p:nvSpPr>
          <p:cNvPr id="2" name="灯片编号占位符 1"/>
          <p:cNvSpPr>
            <a:spLocks noGrp="1"/>
          </p:cNvSpPr>
          <p:nvPr>
            <p:ph type="sldNum" sz="quarter" idx="12"/>
          </p:nvPr>
        </p:nvSpPr>
        <p:spPr/>
        <p:txBody>
          <a:bodyPr/>
          <a:lstStyle/>
          <a:p>
            <a:fld id="{EA772444-35E4-4BD1-8B95-D033C4631D28}" type="slidenum">
              <a:rPr lang="en-US" smtClean="0"/>
              <a:pPr/>
              <a:t>13</a:t>
            </a:fld>
            <a:endParaRPr lang="en-US"/>
          </a:p>
        </p:txBody>
      </p:sp>
    </p:spTree>
    <p:extLst>
      <p:ext uri="{BB962C8B-B14F-4D97-AF65-F5344CB8AC3E}">
        <p14:creationId xmlns:p14="http://schemas.microsoft.com/office/powerpoint/2010/main" val="30927679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err="1"/>
              <a:t>OpenCV</a:t>
            </a:r>
            <a:r>
              <a:rPr lang="en-US" sz="4400" dirty="0"/>
              <a:t> - Features</a:t>
            </a:r>
          </a:p>
        </p:txBody>
      </p:sp>
      <p:sp>
        <p:nvSpPr>
          <p:cNvPr id="7172" name="Text Box 4"/>
          <p:cNvSpPr txBox="1">
            <a:spLocks noChangeArrowheads="1"/>
          </p:cNvSpPr>
          <p:nvPr/>
        </p:nvSpPr>
        <p:spPr bwMode="auto">
          <a:xfrm>
            <a:off x="457200" y="1700808"/>
            <a:ext cx="8229600" cy="44555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altLang="zh-CN" sz="2400" dirty="0" smtClean="0">
                <a:latin typeface="Calibri" charset="0"/>
              </a:rPr>
              <a:t>Cross Platform</a:t>
            </a:r>
          </a:p>
          <a:p>
            <a:pPr lvl="1" hangingPunct="1">
              <a:lnSpc>
                <a:spcPct val="100000"/>
              </a:lnSpc>
              <a:spcBef>
                <a:spcPts val="638"/>
              </a:spcBef>
              <a:buSzPct val="45000"/>
              <a:buFont typeface="Wingdings 3" charset="2"/>
              <a:buChar char=""/>
            </a:pPr>
            <a:r>
              <a:rPr lang="en-US" altLang="zh-CN" sz="2400" dirty="0" smtClean="0">
                <a:latin typeface="Calibri" charset="0"/>
              </a:rPr>
              <a:t>Windows, Linux, Mac OS </a:t>
            </a:r>
          </a:p>
          <a:p>
            <a:pPr hangingPunct="1">
              <a:lnSpc>
                <a:spcPct val="100000"/>
              </a:lnSpc>
              <a:spcBef>
                <a:spcPts val="638"/>
              </a:spcBef>
              <a:buSzPct val="45000"/>
              <a:buFont typeface="Wingdings 3" charset="2"/>
              <a:buChar char=""/>
            </a:pPr>
            <a:r>
              <a:rPr lang="en-US" altLang="zh-CN" sz="2400" dirty="0" smtClean="0">
                <a:latin typeface="Calibri" charset="0"/>
              </a:rPr>
              <a:t>Portable</a:t>
            </a:r>
            <a:endParaRPr lang="en-US" altLang="zh-CN" sz="2400" dirty="0">
              <a:latin typeface="Calibri" charset="0"/>
            </a:endParaRPr>
          </a:p>
          <a:p>
            <a:pPr lvl="1" hangingPunct="1">
              <a:lnSpc>
                <a:spcPct val="100000"/>
              </a:lnSpc>
              <a:spcBef>
                <a:spcPts val="638"/>
              </a:spcBef>
              <a:buSzPct val="45000"/>
              <a:buFont typeface="Wingdings 3" charset="2"/>
              <a:buChar char=""/>
            </a:pPr>
            <a:r>
              <a:rPr lang="en-US" altLang="zh-CN" sz="2400" dirty="0" smtClean="0">
                <a:latin typeface="Calibri" charset="0"/>
              </a:rPr>
              <a:t>iPhone</a:t>
            </a:r>
          </a:p>
          <a:p>
            <a:pPr lvl="1" hangingPunct="1">
              <a:lnSpc>
                <a:spcPct val="100000"/>
              </a:lnSpc>
              <a:spcBef>
                <a:spcPts val="638"/>
              </a:spcBef>
              <a:buSzPct val="45000"/>
              <a:buFont typeface="Wingdings 3" charset="2"/>
              <a:buChar char=""/>
            </a:pPr>
            <a:r>
              <a:rPr lang="en-US" altLang="zh-CN" sz="2400" dirty="0" smtClean="0">
                <a:latin typeface="Calibri" charset="0"/>
              </a:rPr>
              <a:t>Android.</a:t>
            </a:r>
          </a:p>
          <a:p>
            <a:pPr hangingPunct="1">
              <a:lnSpc>
                <a:spcPct val="100000"/>
              </a:lnSpc>
              <a:spcBef>
                <a:spcPts val="638"/>
              </a:spcBef>
              <a:buSzPct val="45000"/>
              <a:buFont typeface="Wingdings 3" charset="2"/>
              <a:buChar char=""/>
            </a:pPr>
            <a:r>
              <a:rPr lang="en-US" altLang="zh-CN" sz="2400" dirty="0" smtClean="0">
                <a:latin typeface="Calibri" charset="0"/>
              </a:rPr>
              <a:t>Language Support</a:t>
            </a:r>
          </a:p>
          <a:p>
            <a:pPr lvl="1" hangingPunct="1">
              <a:lnSpc>
                <a:spcPct val="100000"/>
              </a:lnSpc>
              <a:spcBef>
                <a:spcPts val="638"/>
              </a:spcBef>
              <a:buSzPct val="45000"/>
              <a:buFont typeface="Wingdings 3" charset="2"/>
              <a:buChar char=""/>
            </a:pPr>
            <a:r>
              <a:rPr lang="en-US" altLang="zh-CN" sz="2400" dirty="0" smtClean="0">
                <a:latin typeface="Calibri" charset="0"/>
              </a:rPr>
              <a:t>C/C++</a:t>
            </a:r>
          </a:p>
          <a:p>
            <a:pPr lvl="1" hangingPunct="1">
              <a:lnSpc>
                <a:spcPct val="100000"/>
              </a:lnSpc>
              <a:spcBef>
                <a:spcPts val="638"/>
              </a:spcBef>
              <a:buSzPct val="45000"/>
              <a:buFont typeface="Wingdings 3" charset="2"/>
              <a:buChar char=""/>
            </a:pPr>
            <a:r>
              <a:rPr lang="en-US" altLang="zh-CN" sz="2400" dirty="0" smtClean="0">
                <a:latin typeface="Calibri" charset="0"/>
              </a:rPr>
              <a:t>Python</a:t>
            </a:r>
            <a:endParaRPr lang="en-US" altLang="zh-CN" sz="2400" dirty="0">
              <a:latin typeface="Calibri" charset="0"/>
            </a:endParaRPr>
          </a:p>
          <a:p>
            <a:pPr marL="1588" indent="0" hangingPunct="1">
              <a:lnSpc>
                <a:spcPct val="100000"/>
              </a:lnSpc>
              <a:spcBef>
                <a:spcPts val="638"/>
              </a:spcBef>
              <a:spcAft>
                <a:spcPts val="1425"/>
              </a:spcAft>
              <a:buSzPct val="45000"/>
            </a:pPr>
            <a:endParaRPr lang="en-US" sz="3200" dirty="0" smtClean="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14</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3" descr="C:\Users\Gary Bradski\Projects\opencvbook\figs\incoming\12-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488" y="4763"/>
            <a:ext cx="219551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51" descr="C:\Users\Gary Bradski\Projects\opencvbook\figs\incoming\8-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5300" y="2373313"/>
            <a:ext cx="1233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16" descr="HandDistrac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3700" y="4557713"/>
            <a:ext cx="10668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8" descr="Demo_eHMM_we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891088"/>
            <a:ext cx="107315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42" descr="face_detection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5546725"/>
            <a:ext cx="1139825"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2" descr="Snak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2650" y="5114925"/>
            <a:ext cx="10922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p:cNvSpPr>
            <a:spLocks noGrp="1" noChangeArrowheads="1"/>
          </p:cNvSpPr>
          <p:nvPr>
            <p:ph type="title"/>
          </p:nvPr>
        </p:nvSpPr>
        <p:spPr>
          <a:xfrm>
            <a:off x="0" y="131763"/>
            <a:ext cx="8972550" cy="762000"/>
          </a:xfrm>
        </p:spPr>
        <p:txBody>
          <a:bodyPr/>
          <a:lstStyle/>
          <a:p>
            <a:pPr algn="l" eaLnBrk="1" hangingPunct="1">
              <a:lnSpc>
                <a:spcPct val="65000"/>
              </a:lnSpc>
            </a:pPr>
            <a:r>
              <a:rPr lang="en-US" b="1" u="sng" smtClean="0">
                <a:effectLst>
                  <a:outerShdw blurRad="38100" dist="38100" dir="2700000" algn="tl">
                    <a:srgbClr val="C0C0C0"/>
                  </a:outerShdw>
                </a:effectLst>
              </a:rPr>
              <a:t>OpenCV Overview: </a:t>
            </a:r>
            <a:endParaRPr lang="en-US" sz="5400" b="1" u="sng" smtClean="0">
              <a:effectLst>
                <a:outerShdw blurRad="38100" dist="38100" dir="2700000" algn="tl">
                  <a:srgbClr val="C0C0C0"/>
                </a:outerShdw>
              </a:effectLst>
            </a:endParaRPr>
          </a:p>
        </p:txBody>
      </p:sp>
      <p:pic>
        <p:nvPicPr>
          <p:cNvPr id="24587" name="Picture 6" descr="pyramid"/>
          <p:cNvPicPr>
            <a:picLocks noGrp="1" noChangeAspect="1" noChangeArrowheads="1"/>
          </p:cNvPicPr>
          <p:nvPr>
            <p:ph idx="1"/>
          </p:nvPr>
        </p:nvPicPr>
        <p:blipFill>
          <a:blip r:embed="rId12">
            <a:extLst>
              <a:ext uri="{28A0092B-C50C-407E-A947-70E740481C1C}">
                <a14:useLocalDpi xmlns:a14="http://schemas.microsoft.com/office/drawing/2010/main" val="0"/>
              </a:ext>
            </a:extLst>
          </a:blip>
          <a:srcRect/>
          <a:stretch>
            <a:fillRect/>
          </a:stretch>
        </p:blipFill>
        <p:spPr>
          <a:xfrm>
            <a:off x="5875338" y="1028700"/>
            <a:ext cx="1068387" cy="1108075"/>
          </a:xfrm>
        </p:spPr>
      </p:pic>
      <p:sp>
        <p:nvSpPr>
          <p:cNvPr id="24585" name="Text Box 4"/>
          <p:cNvSpPr txBox="1">
            <a:spLocks noChangeArrowheads="1"/>
          </p:cNvSpPr>
          <p:nvPr/>
        </p:nvSpPr>
        <p:spPr bwMode="auto">
          <a:xfrm>
            <a:off x="1079500" y="1044575"/>
            <a:ext cx="4305300" cy="406400"/>
          </a:xfrm>
          <a:prstGeom prst="rect">
            <a:avLst/>
          </a:prstGeom>
          <a:solidFill>
            <a:srgbClr val="CCFF99"/>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a:solidFill>
                  <a:schemeClr val="tx1"/>
                </a:solidFill>
                <a:latin typeface="Times New Roman" pitchFamily="18" charset="0"/>
              </a:rPr>
              <a:t>General Image Processing Functions</a:t>
            </a:r>
          </a:p>
        </p:txBody>
      </p:sp>
      <p:sp>
        <p:nvSpPr>
          <p:cNvPr id="24586" name="Text Box 5"/>
          <p:cNvSpPr txBox="1">
            <a:spLocks noChangeArrowheads="1"/>
          </p:cNvSpPr>
          <p:nvPr/>
        </p:nvSpPr>
        <p:spPr bwMode="auto">
          <a:xfrm>
            <a:off x="1117600" y="4889500"/>
            <a:ext cx="1574800" cy="1122743"/>
          </a:xfrm>
          <a:prstGeom prst="rect">
            <a:avLst/>
          </a:prstGeom>
          <a:solidFill>
            <a:srgbClr val="CCFF99"/>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dirty="0">
                <a:solidFill>
                  <a:schemeClr val="tx1"/>
                </a:solidFill>
                <a:latin typeface="Times New Roman" pitchFamily="18" charset="0"/>
              </a:rPr>
              <a:t>Machine Learning:</a:t>
            </a:r>
          </a:p>
          <a:p>
            <a:pPr>
              <a:buFontTx/>
              <a:buChar char="•"/>
            </a:pPr>
            <a:r>
              <a:rPr lang="en-US" sz="1600" dirty="0" smtClean="0">
                <a:solidFill>
                  <a:schemeClr val="tx1"/>
                </a:solidFill>
                <a:latin typeface="Times New Roman" pitchFamily="18" charset="0"/>
              </a:rPr>
              <a:t>Detection</a:t>
            </a:r>
            <a:r>
              <a:rPr lang="en-US" sz="1600" dirty="0">
                <a:solidFill>
                  <a:schemeClr val="tx1"/>
                </a:solidFill>
                <a:latin typeface="Times New Roman" pitchFamily="18" charset="0"/>
              </a:rPr>
              <a:t>,</a:t>
            </a:r>
          </a:p>
          <a:p>
            <a:pPr>
              <a:buFontTx/>
              <a:buChar char="•"/>
            </a:pPr>
            <a:r>
              <a:rPr lang="en-US" sz="1600" dirty="0" smtClean="0">
                <a:solidFill>
                  <a:schemeClr val="tx1"/>
                </a:solidFill>
                <a:latin typeface="Times New Roman" pitchFamily="18" charset="0"/>
              </a:rPr>
              <a:t>Recognition</a:t>
            </a:r>
            <a:endParaRPr lang="en-US" sz="1600" dirty="0">
              <a:solidFill>
                <a:schemeClr val="tx1"/>
              </a:solidFill>
              <a:latin typeface="Times New Roman" pitchFamily="18" charset="0"/>
            </a:endParaRPr>
          </a:p>
        </p:txBody>
      </p:sp>
      <p:pic>
        <p:nvPicPr>
          <p:cNvPr id="24588" name="Picture 7" descr="camera_Tracking_Calibration_Objec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2638" y="2355850"/>
            <a:ext cx="108585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9" descr="Eig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33700" y="6096000"/>
            <a:ext cx="107156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10" descr="BackgroundSequenc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2359025"/>
            <a:ext cx="1082675"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11" descr="DistanceMap_web"/>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3667125"/>
            <a:ext cx="108426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Picture 12" descr="HoughLines_we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35300" y="3259138"/>
            <a:ext cx="106997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13" descr="ContourTre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38463" y="1695450"/>
            <a:ext cx="106521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4" name="Picture 14" descr="Morphology1_web"/>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1038225"/>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Picture 15" descr="OpenCV_Structure_web"/>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72163" y="3662363"/>
            <a:ext cx="106203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6" name="Text Box 18"/>
          <p:cNvSpPr txBox="1">
            <a:spLocks noChangeArrowheads="1"/>
          </p:cNvSpPr>
          <p:nvPr/>
        </p:nvSpPr>
        <p:spPr bwMode="auto">
          <a:xfrm>
            <a:off x="1079500" y="2355850"/>
            <a:ext cx="1816100" cy="406400"/>
          </a:xfrm>
          <a:prstGeom prst="rect">
            <a:avLst/>
          </a:prstGeom>
          <a:solidFill>
            <a:srgbClr val="CCFF99"/>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a:solidFill>
                  <a:schemeClr val="tx1"/>
                </a:solidFill>
                <a:latin typeface="Times New Roman" pitchFamily="18" charset="0"/>
              </a:rPr>
              <a:t>Segmentation</a:t>
            </a:r>
          </a:p>
        </p:txBody>
      </p:sp>
      <p:sp>
        <p:nvSpPr>
          <p:cNvPr id="24597" name="Text Box 20"/>
          <p:cNvSpPr txBox="1">
            <a:spLocks noChangeArrowheads="1"/>
          </p:cNvSpPr>
          <p:nvPr/>
        </p:nvSpPr>
        <p:spPr bwMode="auto">
          <a:xfrm>
            <a:off x="4013200" y="4573588"/>
            <a:ext cx="1574800" cy="406400"/>
          </a:xfrm>
          <a:prstGeom prst="rect">
            <a:avLst/>
          </a:prstGeom>
          <a:solidFill>
            <a:srgbClr val="CCFF99"/>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a:solidFill>
                  <a:schemeClr val="tx1"/>
                </a:solidFill>
                <a:latin typeface="Times New Roman" pitchFamily="18" charset="0"/>
              </a:rPr>
              <a:t>Tracking</a:t>
            </a:r>
          </a:p>
        </p:txBody>
      </p:sp>
      <p:sp>
        <p:nvSpPr>
          <p:cNvPr id="24598" name="Text Box 21"/>
          <p:cNvSpPr txBox="1">
            <a:spLocks noChangeArrowheads="1"/>
          </p:cNvSpPr>
          <p:nvPr/>
        </p:nvSpPr>
        <p:spPr bwMode="auto">
          <a:xfrm>
            <a:off x="4013200" y="6099175"/>
            <a:ext cx="1682750" cy="406400"/>
          </a:xfrm>
          <a:prstGeom prst="rect">
            <a:avLst/>
          </a:prstGeom>
          <a:solidFill>
            <a:srgbClr val="00FFFF"/>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a:solidFill>
                  <a:schemeClr val="tx1"/>
                </a:solidFill>
                <a:latin typeface="Times New Roman" pitchFamily="18" charset="0"/>
              </a:rPr>
              <a:t>Matrix Math</a:t>
            </a:r>
          </a:p>
        </p:txBody>
      </p:sp>
      <p:sp>
        <p:nvSpPr>
          <p:cNvPr id="24599" name="Text Box 23"/>
          <p:cNvSpPr txBox="1">
            <a:spLocks noChangeArrowheads="1"/>
          </p:cNvSpPr>
          <p:nvPr/>
        </p:nvSpPr>
        <p:spPr bwMode="auto">
          <a:xfrm>
            <a:off x="6946900" y="3663950"/>
            <a:ext cx="2000250" cy="711200"/>
          </a:xfrm>
          <a:prstGeom prst="rect">
            <a:avLst/>
          </a:prstGeom>
          <a:solidFill>
            <a:srgbClr val="CCFF99"/>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a:solidFill>
                  <a:schemeClr val="tx1"/>
                </a:solidFill>
                <a:latin typeface="Times New Roman" pitchFamily="18" charset="0"/>
              </a:rPr>
              <a:t>Utilities and </a:t>
            </a:r>
          </a:p>
          <a:p>
            <a:r>
              <a:rPr lang="en-US" sz="2000">
                <a:solidFill>
                  <a:schemeClr val="tx1"/>
                </a:solidFill>
                <a:latin typeface="Times New Roman" pitchFamily="18" charset="0"/>
              </a:rPr>
              <a:t>Data Structures</a:t>
            </a:r>
          </a:p>
        </p:txBody>
      </p:sp>
      <p:sp>
        <p:nvSpPr>
          <p:cNvPr id="24600" name="Text Box 24"/>
          <p:cNvSpPr txBox="1">
            <a:spLocks noChangeArrowheads="1"/>
          </p:cNvSpPr>
          <p:nvPr/>
        </p:nvSpPr>
        <p:spPr bwMode="auto">
          <a:xfrm>
            <a:off x="7051675" y="5113338"/>
            <a:ext cx="1574800" cy="406400"/>
          </a:xfrm>
          <a:prstGeom prst="rect">
            <a:avLst/>
          </a:prstGeom>
          <a:solidFill>
            <a:srgbClr val="CCFF99"/>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a:solidFill>
                  <a:schemeClr val="tx1"/>
                </a:solidFill>
                <a:latin typeface="Times New Roman" pitchFamily="18" charset="0"/>
              </a:rPr>
              <a:t>Fitting</a:t>
            </a:r>
          </a:p>
        </p:txBody>
      </p:sp>
      <p:sp>
        <p:nvSpPr>
          <p:cNvPr id="24601" name="Text Box 26"/>
          <p:cNvSpPr txBox="1">
            <a:spLocks noChangeArrowheads="1"/>
          </p:cNvSpPr>
          <p:nvPr/>
        </p:nvSpPr>
        <p:spPr bwMode="auto">
          <a:xfrm>
            <a:off x="6946900" y="1036638"/>
            <a:ext cx="2016125" cy="406400"/>
          </a:xfrm>
          <a:prstGeom prst="rect">
            <a:avLst/>
          </a:prstGeom>
          <a:solidFill>
            <a:srgbClr val="CCFF99"/>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a:solidFill>
                  <a:schemeClr val="tx1"/>
                </a:solidFill>
                <a:latin typeface="Times New Roman" pitchFamily="18" charset="0"/>
              </a:rPr>
              <a:t>Image Pyramids</a:t>
            </a:r>
          </a:p>
        </p:txBody>
      </p:sp>
      <p:pic>
        <p:nvPicPr>
          <p:cNvPr id="220195" name="SimpleSnake.avi">
            <a:hlinkClick r:id="" action="ppaction://media"/>
          </p:cNvPr>
          <p:cNvPicPr>
            <a:picLocks noRot="1" noChangeAspect="1" noChangeArrowheads="1"/>
          </p:cNvPicPr>
          <p:nvPr>
            <a:videoFile r:link="rId1"/>
          </p:nvPr>
        </p:nvPicPr>
        <p:blipFill>
          <a:blip r:embed="rId21">
            <a:extLst>
              <a:ext uri="{28A0092B-C50C-407E-A947-70E740481C1C}">
                <a14:useLocalDpi xmlns:a14="http://schemas.microsoft.com/office/drawing/2010/main" val="0"/>
              </a:ext>
            </a:extLst>
          </a:blip>
          <a:srcRect/>
          <a:stretch>
            <a:fillRect/>
          </a:stretch>
        </p:blipFill>
        <p:spPr bwMode="auto">
          <a:xfrm>
            <a:off x="7056438" y="5514975"/>
            <a:ext cx="89376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97" name="calib_3D.avi">
            <a:hlinkClick r:id="" action="ppaction://media"/>
          </p:cNvPr>
          <p:cNvPicPr>
            <a:picLocks noRot="1" noChangeAspect="1" noChangeArrowheads="1"/>
          </p:cNvPicPr>
          <p:nvPr>
            <a:videoFile r:link="rId2"/>
          </p:nvPr>
        </p:nvPicPr>
        <p:blipFill>
          <a:blip r:embed="rId22">
            <a:extLst>
              <a:ext uri="{28A0092B-C50C-407E-A947-70E740481C1C}">
                <a14:useLocalDpi xmlns:a14="http://schemas.microsoft.com/office/drawing/2010/main" val="0"/>
              </a:ext>
            </a:extLst>
          </a:blip>
          <a:srcRect/>
          <a:stretch>
            <a:fillRect/>
          </a:stretch>
        </p:blipFill>
        <p:spPr bwMode="auto">
          <a:xfrm>
            <a:off x="5868988" y="2938463"/>
            <a:ext cx="10636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99" name="undistortion.avi">
            <a:hlinkClick r:id="" action="ppaction://media"/>
          </p:cNvPr>
          <p:cNvPicPr>
            <a:picLocks noRot="1" noChangeAspect="1" noChangeArrowheads="1"/>
          </p:cNvPicPr>
          <p:nvPr>
            <a:videoFile r:link="rId3"/>
          </p:nvPr>
        </p:nvPicPr>
        <p:blipFill>
          <a:blip r:embed="rId23">
            <a:extLst>
              <a:ext uri="{28A0092B-C50C-407E-A947-70E740481C1C}">
                <a14:useLocalDpi xmlns:a14="http://schemas.microsoft.com/office/drawing/2010/main" val="0"/>
              </a:ext>
            </a:extLst>
          </a:blip>
          <a:srcRect/>
          <a:stretch>
            <a:fillRect/>
          </a:stretch>
        </p:blipFill>
        <p:spPr bwMode="auto">
          <a:xfrm>
            <a:off x="8362950" y="2343150"/>
            <a:ext cx="7810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5" name="Picture 37" descr="C:\Users\Gary Bradski\Projects\opencvbook\figs\incoming\11-12.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572375" y="2909888"/>
            <a:ext cx="15716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p:cNvSpPr/>
          <p:nvPr/>
        </p:nvSpPr>
        <p:spPr>
          <a:xfrm>
            <a:off x="7496175" y="3352800"/>
            <a:ext cx="876300" cy="200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rgbClr val="000000"/>
              </a:buClr>
              <a:buSzPct val="100000"/>
              <a:buFont typeface="Calibri" pitchFamily="34" charset="0"/>
              <a:buNone/>
            </a:pPr>
            <a:endParaRPr lang="en-US">
              <a:solidFill>
                <a:schemeClr val="tx1"/>
              </a:solidFill>
              <a:ea typeface="DejaVu Sans" pitchFamily="34" charset="2"/>
            </a:endParaRPr>
          </a:p>
        </p:txBody>
      </p:sp>
      <p:sp>
        <p:nvSpPr>
          <p:cNvPr id="24607" name="Text Box 25"/>
          <p:cNvSpPr txBox="1">
            <a:spLocks noChangeArrowheads="1"/>
          </p:cNvSpPr>
          <p:nvPr/>
        </p:nvSpPr>
        <p:spPr bwMode="auto">
          <a:xfrm>
            <a:off x="6946900" y="2351088"/>
            <a:ext cx="1447800" cy="951030"/>
          </a:xfrm>
          <a:prstGeom prst="rect">
            <a:avLst/>
          </a:prstGeom>
          <a:solidFill>
            <a:srgbClr val="CCFF99"/>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dirty="0">
                <a:solidFill>
                  <a:schemeClr val="tx1"/>
                </a:solidFill>
                <a:latin typeface="Times New Roman" pitchFamily="18" charset="0"/>
              </a:rPr>
              <a:t>Camera </a:t>
            </a:r>
          </a:p>
          <a:p>
            <a:r>
              <a:rPr lang="en-US" sz="2000" dirty="0" smtClean="0">
                <a:solidFill>
                  <a:schemeClr val="tx1"/>
                </a:solidFill>
                <a:latin typeface="Times New Roman" pitchFamily="18" charset="0"/>
              </a:rPr>
              <a:t>Calibration</a:t>
            </a:r>
            <a:r>
              <a:rPr lang="en-US" sz="2000" dirty="0">
                <a:solidFill>
                  <a:schemeClr val="tx1"/>
                </a:solidFill>
                <a:latin typeface="Times New Roman" pitchFamily="18" charset="0"/>
              </a:rPr>
              <a:t>,</a:t>
            </a:r>
          </a:p>
          <a:p>
            <a:r>
              <a:rPr lang="en-US" sz="2000" dirty="0">
                <a:solidFill>
                  <a:schemeClr val="tx1"/>
                </a:solidFill>
                <a:latin typeface="Times New Roman" pitchFamily="18" charset="0"/>
              </a:rPr>
              <a:t>Stereo, 3D</a:t>
            </a:r>
          </a:p>
        </p:txBody>
      </p:sp>
      <p:pic>
        <p:nvPicPr>
          <p:cNvPr id="24608" name="Picture 38" descr="C:\Users\Gary Bradski\Projects\opencvbook\figs\incoming\13-2.gif"/>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138238" y="6138863"/>
            <a:ext cx="102393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39" descr="C:\Users\Gary Bradski\Projects\opencvbook\figs\incoming\10-17.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000500" y="4991100"/>
            <a:ext cx="8128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0" descr="C:\Users\Gary Bradski\Projects\opencvbook\figs\incoming\3-7.gif"/>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967663" y="5534025"/>
            <a:ext cx="9191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1" name="Picture 41" descr="C:\Users\Gary Bradski\Projects\opencvbook\figs\incoming\3-1.gif"/>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719888" y="4381500"/>
            <a:ext cx="11795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42" descr="C:\Users\Gary Bradski\Projects\opencvbook\figs\incoming\7-6.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95375" y="2781300"/>
            <a:ext cx="7445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43" descr="C:\Users\Gary Bradski\Projects\opencvbook\figs\incoming\6-11.jp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76325" y="1476375"/>
            <a:ext cx="7905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44" descr="C:\Users\Gary Bradski\Projects\opencvbook\figs\incoming\10-9.gif"/>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24725" y="1476375"/>
            <a:ext cx="10588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5" name="Picture 45" descr="C:\Users\Gary Bradski\Projects\opencvbook\figs\incoming\6-14.jp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95375" y="4048125"/>
            <a:ext cx="6794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16" name="Text Box 17"/>
          <p:cNvSpPr txBox="1">
            <a:spLocks noChangeArrowheads="1"/>
          </p:cNvSpPr>
          <p:nvPr/>
        </p:nvSpPr>
        <p:spPr bwMode="auto">
          <a:xfrm>
            <a:off x="1079500" y="3670300"/>
            <a:ext cx="1574800" cy="406400"/>
          </a:xfrm>
          <a:prstGeom prst="rect">
            <a:avLst/>
          </a:prstGeom>
          <a:solidFill>
            <a:srgbClr val="CCFF99"/>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a:solidFill>
                  <a:schemeClr val="tx1"/>
                </a:solidFill>
                <a:latin typeface="Times New Roman" pitchFamily="18" charset="0"/>
              </a:rPr>
              <a:t>Transforms</a:t>
            </a:r>
          </a:p>
        </p:txBody>
      </p:sp>
      <p:pic>
        <p:nvPicPr>
          <p:cNvPr id="24617" name="Picture 46" descr="C:\Users\Gary Bradski\Projects\opencvbook\figs\incoming\6-16.gif"/>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895475" y="2752725"/>
            <a:ext cx="10287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8" name="Picture 47" descr="C:\Users\Gary Bradski\Projects\opencvbook\figs\incoming\8-5.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124325" y="3671888"/>
            <a:ext cx="14478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19" name="Text Box 19"/>
          <p:cNvSpPr txBox="1">
            <a:spLocks noChangeArrowheads="1"/>
          </p:cNvSpPr>
          <p:nvPr/>
        </p:nvSpPr>
        <p:spPr bwMode="auto">
          <a:xfrm>
            <a:off x="4108450" y="3268663"/>
            <a:ext cx="1574800" cy="406400"/>
          </a:xfrm>
          <a:prstGeom prst="rect">
            <a:avLst/>
          </a:prstGeom>
          <a:solidFill>
            <a:srgbClr val="CCFF99"/>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a:solidFill>
                  <a:schemeClr val="tx1"/>
                </a:solidFill>
                <a:latin typeface="Times New Roman" pitchFamily="18" charset="0"/>
              </a:rPr>
              <a:t>Features</a:t>
            </a:r>
          </a:p>
        </p:txBody>
      </p:sp>
      <p:pic>
        <p:nvPicPr>
          <p:cNvPr id="24620" name="Picture 48" descr="C:\Users\Gary Bradski\Projects\opencvbook\figs\incoming\8-12.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324350" y="2309813"/>
            <a:ext cx="84455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1" name="Text Box 22"/>
          <p:cNvSpPr txBox="1">
            <a:spLocks noChangeArrowheads="1"/>
          </p:cNvSpPr>
          <p:nvPr/>
        </p:nvSpPr>
        <p:spPr bwMode="auto">
          <a:xfrm>
            <a:off x="4013200" y="1720850"/>
            <a:ext cx="1457325" cy="664797"/>
          </a:xfrm>
          <a:prstGeom prst="rect">
            <a:avLst/>
          </a:prstGeom>
          <a:solidFill>
            <a:srgbClr val="CCFF99">
              <a:alpha val="63921"/>
            </a:srgbClr>
          </a:solidFill>
          <a:ln w="9525">
            <a:solidFill>
              <a:schemeClr val="tx1"/>
            </a:solidFill>
            <a:miter lim="800000"/>
            <a:headEnd/>
            <a:tailEnd/>
          </a:ln>
        </p:spPr>
        <p:txBody>
          <a:bodyPr>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r>
              <a:rPr lang="en-US" sz="2000" dirty="0">
                <a:solidFill>
                  <a:schemeClr val="tx1"/>
                </a:solidFill>
                <a:latin typeface="Times New Roman" pitchFamily="18" charset="0"/>
              </a:rPr>
              <a:t>Geometric </a:t>
            </a:r>
          </a:p>
          <a:p>
            <a:r>
              <a:rPr lang="en-US" sz="2000" dirty="0">
                <a:solidFill>
                  <a:schemeClr val="tx1"/>
                </a:solidFill>
                <a:latin typeface="Times New Roman" pitchFamily="18" charset="0"/>
              </a:rPr>
              <a:t>D</a:t>
            </a:r>
            <a:r>
              <a:rPr lang="en-US" sz="2000" dirty="0" smtClean="0">
                <a:solidFill>
                  <a:schemeClr val="tx1"/>
                </a:solidFill>
                <a:latin typeface="Times New Roman" pitchFamily="18" charset="0"/>
              </a:rPr>
              <a:t>escriptors</a:t>
            </a:r>
            <a:endParaRPr lang="en-US" sz="2000" dirty="0">
              <a:solidFill>
                <a:schemeClr val="tx1"/>
              </a:solidFill>
              <a:latin typeface="Times New Roman" pitchFamily="18" charset="0"/>
            </a:endParaRPr>
          </a:p>
        </p:txBody>
      </p:sp>
      <p:pic>
        <p:nvPicPr>
          <p:cNvPr id="24622" name="Picture 49" descr="C:\Users\Gary Bradski\Projects\opencvbook\figs\incoming\6-13.gif"/>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785938" y="4110038"/>
            <a:ext cx="1068387"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50" descr="C:\Users\Gary Bradski\Projects\opencvbook\figs\incoming\1-5.gif"/>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931150" y="4371975"/>
            <a:ext cx="12128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4" name="Picture 52" descr="C:\Users\Gary Bradski\Projects\opencvbook\figs\incoming\9-13.gif"/>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818313" y="6167438"/>
            <a:ext cx="1281112"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Straight Connector 58"/>
          <p:cNvCxnSpPr/>
          <p:nvPr/>
        </p:nvCxnSpPr>
        <p:spPr>
          <a:xfrm rot="10800000">
            <a:off x="0" y="952500"/>
            <a:ext cx="9144000" cy="1588"/>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626" name="TextBox 59"/>
          <p:cNvSpPr txBox="1">
            <a:spLocks noChangeArrowheads="1"/>
          </p:cNvSpPr>
          <p:nvPr/>
        </p:nvSpPr>
        <p:spPr bwMode="auto">
          <a:xfrm>
            <a:off x="7096125" y="-87313"/>
            <a:ext cx="2024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pPr eaLnBrk="1" hangingPunct="1"/>
            <a:r>
              <a:rPr lang="en-US" sz="2400" b="1">
                <a:solidFill>
                  <a:srgbClr val="FF0000"/>
                </a:solidFill>
              </a:rPr>
              <a:t>Robot support</a:t>
            </a:r>
          </a:p>
        </p:txBody>
      </p:sp>
      <p:pic>
        <p:nvPicPr>
          <p:cNvPr id="24627" name="Picture 54" descr="C:\Users\Gary Bradski\Projects\opencvbook\figs\incoming\10-5.gif"/>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4805363" y="5005388"/>
            <a:ext cx="10525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8" name="TextBox 52"/>
          <p:cNvSpPr txBox="1">
            <a:spLocks noChangeArrowheads="1"/>
          </p:cNvSpPr>
          <p:nvPr/>
        </p:nvSpPr>
        <p:spPr bwMode="auto">
          <a:xfrm>
            <a:off x="66675" y="676275"/>
            <a:ext cx="23923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1pPr>
            <a:lvl2pPr marL="742950" indent="-28575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2pPr>
            <a:lvl3pPr marL="11430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3pPr>
            <a:lvl4pPr marL="16002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4pPr>
            <a:lvl5pPr marL="2057400" indent="-228600" eaLnBrk="0" hangingPunct="0">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5pPr>
            <a:lvl6pPr marL="25146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6pPr>
            <a:lvl7pPr marL="29718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7pPr>
            <a:lvl8pPr marL="34290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8pPr>
            <a:lvl9pPr marL="3886200" indent="-228600" defTabSz="457200" eaLnBrk="0" fontAlgn="base" hangingPunct="0">
              <a:spcBef>
                <a:spcPct val="0"/>
              </a:spcBef>
              <a:spcAft>
                <a:spcPct val="0"/>
              </a:spcAft>
              <a:buClr>
                <a:srgbClr val="000000"/>
              </a:buClr>
              <a:buSzPct val="100000"/>
              <a:buFont typeface="Calibri" pitchFamily="34" charset="0"/>
              <a:defRPr sz="1200">
                <a:solidFill>
                  <a:schemeClr val="bg1"/>
                </a:solidFill>
                <a:latin typeface="Calibri" pitchFamily="34" charset="0"/>
                <a:ea typeface="DejaVu Sans" pitchFamily="34" charset="2"/>
                <a:cs typeface="DejaVu Sans" pitchFamily="34" charset="2"/>
              </a:defRPr>
            </a:lvl9pPr>
          </a:lstStyle>
          <a:p>
            <a:pPr eaLnBrk="1" hangingPunct="1"/>
            <a:r>
              <a:rPr lang="en-US" sz="1400" b="1" i="1" u="sng">
                <a:solidFill>
                  <a:srgbClr val="0000FF"/>
                </a:solidFill>
              </a:rPr>
              <a:t>opencv.willowgarage.com</a:t>
            </a:r>
          </a:p>
        </p:txBody>
      </p:sp>
      <p:sp>
        <p:nvSpPr>
          <p:cNvPr id="55" name="TextBox 54"/>
          <p:cNvSpPr txBox="1"/>
          <p:nvPr/>
        </p:nvSpPr>
        <p:spPr>
          <a:xfrm>
            <a:off x="4400550" y="209550"/>
            <a:ext cx="2465388" cy="523875"/>
          </a:xfrm>
          <a:prstGeom prst="rect">
            <a:avLst/>
          </a:prstGeom>
          <a:noFill/>
        </p:spPr>
        <p:txBody>
          <a:bodyPr wrap="none">
            <a:spAutoFit/>
          </a:bodyPr>
          <a:lstStyle/>
          <a:p>
            <a:pPr>
              <a:buClr>
                <a:srgbClr val="000000"/>
              </a:buClr>
              <a:buSzPct val="100000"/>
              <a:buFont typeface="Calibri" pitchFamily="34" charset="0"/>
              <a:buNone/>
              <a:defRPr/>
            </a:pPr>
            <a:r>
              <a:rPr lang="en-US" sz="2800" b="1">
                <a:solidFill>
                  <a:schemeClr val="bg2">
                    <a:lumMod val="50000"/>
                  </a:schemeClr>
                </a:solidFill>
                <a:ea typeface="+mn-ea"/>
              </a:rPr>
              <a:t>&gt; 500 functions</a:t>
            </a:r>
          </a:p>
        </p:txBody>
      </p:sp>
      <p:sp>
        <p:nvSpPr>
          <p:cNvPr id="3" name="矩形 2"/>
          <p:cNvSpPr/>
          <p:nvPr/>
        </p:nvSpPr>
        <p:spPr>
          <a:xfrm>
            <a:off x="3321685" y="6863334"/>
            <a:ext cx="4572000" cy="369332"/>
          </a:xfrm>
          <a:prstGeom prst="rect">
            <a:avLst/>
          </a:prstGeom>
        </p:spPr>
        <p:txBody>
          <a:bodyPr>
            <a:spAutoFit/>
          </a:bodyPr>
          <a:lstStyle/>
          <a:p>
            <a:pPr hangingPunct="1">
              <a:lnSpc>
                <a:spcPct val="100000"/>
              </a:lnSpc>
              <a:buClrTx/>
              <a:buFontTx/>
              <a:buNone/>
            </a:pPr>
            <a:r>
              <a:rPr lang="en-US" altLang="zh-CN" dirty="0" smtClean="0">
                <a:solidFill>
                  <a:srgbClr val="1F497D"/>
                </a:solidFill>
                <a:latin typeface="Gill Sans MT" pitchFamily="32" charset="0"/>
              </a:rPr>
              <a:t>Slide Courtesy </a:t>
            </a:r>
            <a:r>
              <a:rPr lang="en-US" altLang="zh-CN" i="1" dirty="0" err="1">
                <a:solidFill>
                  <a:srgbClr val="1F497D"/>
                </a:solidFill>
                <a:latin typeface="Gill Sans MT" pitchFamily="32" charset="0"/>
              </a:rPr>
              <a:t>OpenCV</a:t>
            </a:r>
            <a:r>
              <a:rPr lang="en-US" altLang="zh-CN" i="1" dirty="0">
                <a:solidFill>
                  <a:srgbClr val="1F497D"/>
                </a:solidFill>
                <a:latin typeface="Gill Sans MT" pitchFamily="32" charset="0"/>
              </a:rPr>
              <a:t> Tutorial Gary </a:t>
            </a:r>
            <a:r>
              <a:rPr lang="en-US" altLang="zh-CN" i="1" dirty="0" err="1" smtClean="0">
                <a:solidFill>
                  <a:srgbClr val="1F497D"/>
                </a:solidFill>
                <a:latin typeface="Gill Sans MT" pitchFamily="32" charset="0"/>
              </a:rPr>
              <a:t>Bradski</a:t>
            </a:r>
            <a:endParaRPr lang="en-US" altLang="zh-CN" i="1" dirty="0">
              <a:solidFill>
                <a:srgbClr val="1F497D"/>
              </a:solidFill>
              <a:latin typeface="Gill Sans MT" pitchFamily="32" charset="0"/>
            </a:endParaRPr>
          </a:p>
        </p:txBody>
      </p:sp>
      <p:sp>
        <p:nvSpPr>
          <p:cNvPr id="4" name="灯片编号占位符 3"/>
          <p:cNvSpPr>
            <a:spLocks noGrp="1"/>
          </p:cNvSpPr>
          <p:nvPr>
            <p:ph type="sldNum" sz="quarter" idx="12"/>
          </p:nvPr>
        </p:nvSpPr>
        <p:spPr/>
        <p:txBody>
          <a:bodyPr/>
          <a:lstStyle/>
          <a:p>
            <a:fld id="{EA772444-35E4-4BD1-8B95-D033C4631D28}" type="slidenum">
              <a:rPr lang="en-US" smtClean="0"/>
              <a:pPr/>
              <a:t>15</a:t>
            </a:fld>
            <a:endParaRPr lang="en-US"/>
          </a:p>
        </p:txBody>
      </p:sp>
    </p:spTree>
    <p:extLst>
      <p:ext uri="{BB962C8B-B14F-4D97-AF65-F5344CB8AC3E}">
        <p14:creationId xmlns:p14="http://schemas.microsoft.com/office/powerpoint/2010/main" val="202803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24000" fill="hold"/>
                                        <p:tgtEl>
                                          <p:spTgt spid="220195"/>
                                        </p:tgtEl>
                                      </p:cBhvr>
                                    </p:cmd>
                                  </p:childTnLst>
                                </p:cTn>
                              </p:par>
                              <p:par>
                                <p:cTn id="7" presetID="1" presetClass="mediacall" presetSubtype="0" fill="hold" nodeType="withEffect">
                                  <p:stCondLst>
                                    <p:cond delay="0"/>
                                  </p:stCondLst>
                                  <p:childTnLst>
                                    <p:cmd type="call" cmd="playFrom(0.0)">
                                      <p:cBhvr>
                                        <p:cTn id="8" dur="74900" fill="hold"/>
                                        <p:tgtEl>
                                          <p:spTgt spid="220197"/>
                                        </p:tgtEl>
                                      </p:cBhvr>
                                    </p:cmd>
                                  </p:childTnLst>
                                </p:cTn>
                              </p:par>
                              <p:par>
                                <p:cTn id="9" presetID="1" presetClass="mediacall" presetSubtype="0" fill="hold" nodeType="withEffect">
                                  <p:stCondLst>
                                    <p:cond delay="0"/>
                                  </p:stCondLst>
                                  <p:childTnLst>
                                    <p:cmd type="call" cmd="playFrom(0.0)">
                                      <p:cBhvr>
                                        <p:cTn id="10" dur="31000" fill="hold"/>
                                        <p:tgtEl>
                                          <p:spTgt spid="22019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endCondLst>
                    <p:cond evt="onNext" delay="0">
                      <p:tgtEl>
                        <p:sldTgt/>
                      </p:tgtEl>
                    </p:cond>
                    <p:cond evt="onPrev" delay="0">
                      <p:tgtEl>
                        <p:sldTgt/>
                      </p:tgtEl>
                    </p:cond>
                  </p:endCondLst>
                </p:cTn>
                <p:tgtEl>
                  <p:spTgt spid="220195"/>
                </p:tgtEl>
              </p:cMediaNode>
            </p:video>
            <p:seq concurrent="1" nextAc="seek">
              <p:cTn id="12" restart="whenNotActive" fill="hold" evtFilter="cancelBubble" nodeType="interactiveSeq">
                <p:stCondLst>
                  <p:cond evt="onClick" delay="0">
                    <p:tgtEl>
                      <p:spTgt spid="220195"/>
                    </p:tgtEl>
                  </p:cond>
                </p:stCondLst>
                <p:endSync evt="end" delay="0">
                  <p:rtn val="all"/>
                </p:endSync>
                <p:childTnLst>
                  <p:par>
                    <p:cTn id="13" fill="hold" nodeType="clickPar">
                      <p:stCondLst>
                        <p:cond delay="0"/>
                      </p:stCondLst>
                      <p:childTnLst>
                        <p:par>
                          <p:cTn id="14" fill="hold" nodeType="withGroup">
                            <p:stCondLst>
                              <p:cond delay="0"/>
                            </p:stCondLst>
                            <p:childTnLst>
                              <p:par>
                                <p:cTn id="15" presetID="2" presetClass="mediacall" presetSubtype="0" fill="hold" nodeType="withEffect">
                                  <p:stCondLst>
                                    <p:cond delay="0"/>
                                  </p:stCondLst>
                                  <p:childTnLst>
                                    <p:cmd type="call" cmd="togglePause">
                                      <p:cBhvr>
                                        <p:cTn id="16" dur="1" fill="hold"/>
                                        <p:tgtEl>
                                          <p:spTgt spid="220195"/>
                                        </p:tgtEl>
                                      </p:cBhvr>
                                    </p:cmd>
                                  </p:childTnLst>
                                </p:cTn>
                              </p:par>
                            </p:childTnLst>
                          </p:cTn>
                        </p:par>
                      </p:childTnLst>
                    </p:cTn>
                  </p:par>
                </p:childTnLst>
              </p:cTn>
              <p:nextCondLst>
                <p:cond evt="onClick" delay="0">
                  <p:tgtEl>
                    <p:spTgt spid="220195"/>
                  </p:tgtEl>
                </p:cond>
              </p:nextCondLst>
            </p:seq>
            <p:video>
              <p:cMediaNode>
                <p:cTn id="17" fill="hold" display="0">
                  <p:stCondLst>
                    <p:cond delay="indefinite"/>
                  </p:stCondLst>
                  <p:endCondLst>
                    <p:cond evt="onNext" delay="0">
                      <p:tgtEl>
                        <p:sldTgt/>
                      </p:tgtEl>
                    </p:cond>
                    <p:cond evt="onPrev" delay="0">
                      <p:tgtEl>
                        <p:sldTgt/>
                      </p:tgtEl>
                    </p:cond>
                  </p:endCondLst>
                </p:cTn>
                <p:tgtEl>
                  <p:spTgt spid="220197"/>
                </p:tgtEl>
              </p:cMediaNode>
            </p:video>
            <p:seq concurrent="1" nextAc="seek">
              <p:cTn id="18" restart="whenNotActive" fill="hold" evtFilter="cancelBubble" nodeType="interactiveSeq">
                <p:stCondLst>
                  <p:cond evt="onClick" delay="0">
                    <p:tgtEl>
                      <p:spTgt spid="220197"/>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2" presetClass="mediacall" presetSubtype="0" fill="hold" nodeType="withEffect">
                                  <p:stCondLst>
                                    <p:cond delay="0"/>
                                  </p:stCondLst>
                                  <p:childTnLst>
                                    <p:cmd type="call" cmd="togglePause">
                                      <p:cBhvr>
                                        <p:cTn id="22" dur="1" fill="hold"/>
                                        <p:tgtEl>
                                          <p:spTgt spid="220197"/>
                                        </p:tgtEl>
                                      </p:cBhvr>
                                    </p:cmd>
                                  </p:childTnLst>
                                </p:cTn>
                              </p:par>
                            </p:childTnLst>
                          </p:cTn>
                        </p:par>
                      </p:childTnLst>
                    </p:cTn>
                  </p:par>
                </p:childTnLst>
              </p:cTn>
              <p:nextCondLst>
                <p:cond evt="onClick" delay="0">
                  <p:tgtEl>
                    <p:spTgt spid="220197"/>
                  </p:tgtEl>
                </p:cond>
              </p:nextCondLst>
            </p:seq>
            <p:video>
              <p:cMediaNode>
                <p:cTn id="23" fill="hold" display="0">
                  <p:stCondLst>
                    <p:cond delay="indefinite"/>
                  </p:stCondLst>
                  <p:endCondLst>
                    <p:cond evt="onNext" delay="0">
                      <p:tgtEl>
                        <p:sldTgt/>
                      </p:tgtEl>
                    </p:cond>
                    <p:cond evt="onPrev" delay="0">
                      <p:tgtEl>
                        <p:sldTgt/>
                      </p:tgtEl>
                    </p:cond>
                  </p:endCondLst>
                </p:cTn>
                <p:tgtEl>
                  <p:spTgt spid="220199"/>
                </p:tgtEl>
              </p:cMediaNode>
            </p:video>
            <p:seq concurrent="1" nextAc="seek">
              <p:cTn id="24" restart="whenNotActive" fill="hold" evtFilter="cancelBubble" nodeType="interactiveSeq">
                <p:stCondLst>
                  <p:cond evt="onClick" delay="0">
                    <p:tgtEl>
                      <p:spTgt spid="220199"/>
                    </p:tgtEl>
                  </p:cond>
                </p:stCondLst>
                <p:endSync evt="end" delay="0">
                  <p:rtn val="all"/>
                </p:endSync>
                <p:childTnLst>
                  <p:par>
                    <p:cTn id="25" fill="hold" nodeType="clickPar">
                      <p:stCondLst>
                        <p:cond delay="0"/>
                      </p:stCondLst>
                      <p:childTnLst>
                        <p:par>
                          <p:cTn id="26" fill="hold" nodeType="withGroup">
                            <p:stCondLst>
                              <p:cond delay="0"/>
                            </p:stCondLst>
                            <p:childTnLst>
                              <p:par>
                                <p:cTn id="27" presetID="2" presetClass="mediacall" presetSubtype="0" fill="hold" nodeType="withEffect">
                                  <p:stCondLst>
                                    <p:cond delay="0"/>
                                  </p:stCondLst>
                                  <p:childTnLst>
                                    <p:cmd type="call" cmd="togglePause">
                                      <p:cBhvr>
                                        <p:cTn id="28" dur="1" fill="hold"/>
                                        <p:tgtEl>
                                          <p:spTgt spid="220199"/>
                                        </p:tgtEl>
                                      </p:cBhvr>
                                    </p:cmd>
                                  </p:childTnLst>
                                </p:cTn>
                              </p:par>
                            </p:childTnLst>
                          </p:cTn>
                        </p:par>
                      </p:childTnLst>
                    </p:cTn>
                  </p:par>
                </p:childTnLst>
              </p:cTn>
              <p:nextCondLst>
                <p:cond evt="onClick" delay="0">
                  <p:tgtEl>
                    <p:spTgt spid="22019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err="1"/>
              <a:t>OpenCV</a:t>
            </a:r>
            <a:r>
              <a:rPr lang="en-US" sz="4400" dirty="0"/>
              <a:t> – </a:t>
            </a:r>
            <a:r>
              <a:rPr lang="en-US" sz="4400" dirty="0" smtClean="0"/>
              <a:t>Getting Started</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000" dirty="0" smtClean="0">
                <a:latin typeface="Calibri" charset="0"/>
              </a:rPr>
              <a:t>Download </a:t>
            </a:r>
            <a:r>
              <a:rPr lang="en-US" sz="2000" dirty="0" err="1" smtClean="0">
                <a:latin typeface="Calibri" charset="0"/>
              </a:rPr>
              <a:t>OpenCV</a:t>
            </a:r>
            <a:endParaRPr lang="en-US" sz="2000" dirty="0">
              <a:latin typeface="Calibri" charset="0"/>
            </a:endParaRPr>
          </a:p>
          <a:p>
            <a:pPr lvl="1" hangingPunct="1">
              <a:lnSpc>
                <a:spcPct val="100000"/>
              </a:lnSpc>
              <a:spcBef>
                <a:spcPts val="638"/>
              </a:spcBef>
              <a:buSzPct val="45000"/>
              <a:buFont typeface="Wingdings 3" charset="2"/>
              <a:buChar char=""/>
            </a:pPr>
            <a:r>
              <a:rPr lang="en-US" sz="2000" dirty="0" smtClean="0">
                <a:latin typeface="Calibri" charset="0"/>
                <a:hlinkClick r:id="rId3"/>
              </a:rPr>
              <a:t>http://opencv.org</a:t>
            </a:r>
            <a:endParaRPr lang="en-US" sz="2000" dirty="0" smtClean="0">
              <a:latin typeface="Calibri" charset="0"/>
            </a:endParaRPr>
          </a:p>
          <a:p>
            <a:pPr lvl="1" hangingPunct="1">
              <a:lnSpc>
                <a:spcPct val="100000"/>
              </a:lnSpc>
              <a:spcBef>
                <a:spcPts val="638"/>
              </a:spcBef>
              <a:buSzPct val="45000"/>
              <a:buFont typeface="Wingdings 3" charset="2"/>
              <a:buChar char=""/>
            </a:pPr>
            <a:r>
              <a:rPr lang="en-US" sz="2000" dirty="0" smtClean="0">
                <a:latin typeface="Calibri" charset="0"/>
              </a:rPr>
              <a:t>Install from </a:t>
            </a:r>
            <a:r>
              <a:rPr lang="en-US" sz="2000" dirty="0" err="1" smtClean="0">
                <a:latin typeface="Calibri" charset="0"/>
              </a:rPr>
              <a:t>macports</a:t>
            </a:r>
            <a:r>
              <a:rPr lang="en-US" sz="2000" dirty="0" smtClean="0">
                <a:latin typeface="Calibri" charset="0"/>
              </a:rPr>
              <a:t>/aptitude</a:t>
            </a:r>
            <a:endParaRPr lang="en-US" sz="2000" dirty="0">
              <a:latin typeface="Calibri" charset="0"/>
            </a:endParaRPr>
          </a:p>
          <a:p>
            <a:pPr hangingPunct="1">
              <a:lnSpc>
                <a:spcPct val="100000"/>
              </a:lnSpc>
              <a:spcBef>
                <a:spcPts val="638"/>
              </a:spcBef>
              <a:buSzPct val="45000"/>
              <a:buFont typeface="Wingdings 3" charset="2"/>
              <a:buChar char=""/>
            </a:pPr>
            <a:r>
              <a:rPr lang="en-US" sz="2000" dirty="0" smtClean="0">
                <a:latin typeface="Calibri" charset="0"/>
              </a:rPr>
              <a:t>Setting up</a:t>
            </a:r>
          </a:p>
          <a:p>
            <a:pPr lvl="1" hangingPunct="1">
              <a:lnSpc>
                <a:spcPct val="100000"/>
              </a:lnSpc>
              <a:spcBef>
                <a:spcPts val="638"/>
              </a:spcBef>
              <a:buSzPct val="45000"/>
              <a:buFont typeface="Wingdings 3" charset="2"/>
              <a:buChar char=""/>
            </a:pPr>
            <a:r>
              <a:rPr lang="en-US" sz="2000" dirty="0">
                <a:latin typeface="Calibri" charset="0"/>
              </a:rPr>
              <a:t>Comprehensive guide on setting up </a:t>
            </a:r>
            <a:r>
              <a:rPr lang="en-US" sz="2000" dirty="0" err="1">
                <a:latin typeface="Calibri" charset="0"/>
              </a:rPr>
              <a:t>OpenCV</a:t>
            </a:r>
            <a:r>
              <a:rPr lang="en-US" sz="2000" dirty="0">
                <a:latin typeface="Calibri" charset="0"/>
              </a:rPr>
              <a:t> in various environments at the official </a:t>
            </a:r>
            <a:r>
              <a:rPr lang="en-US" sz="2000" dirty="0" smtClean="0">
                <a:latin typeface="Calibri" charset="0"/>
              </a:rPr>
              <a:t>wiki.</a:t>
            </a:r>
          </a:p>
          <a:p>
            <a:pPr hangingPunct="1">
              <a:lnSpc>
                <a:spcPct val="100000"/>
              </a:lnSpc>
              <a:spcBef>
                <a:spcPts val="638"/>
              </a:spcBef>
              <a:buSzPct val="45000"/>
              <a:buFont typeface="Wingdings 3" charset="2"/>
              <a:buChar char=""/>
            </a:pPr>
            <a:r>
              <a:rPr lang="en-US" sz="2000" dirty="0" smtClean="0">
                <a:latin typeface="Calibri" charset="0"/>
              </a:rPr>
              <a:t>Online Reference:</a:t>
            </a:r>
          </a:p>
          <a:p>
            <a:pPr lvl="1" hangingPunct="1">
              <a:lnSpc>
                <a:spcPct val="100000"/>
              </a:lnSpc>
              <a:spcBef>
                <a:spcPts val="638"/>
              </a:spcBef>
              <a:buSzPct val="45000"/>
              <a:buFont typeface="Wingdings 3" charset="2"/>
              <a:buChar char=""/>
            </a:pPr>
            <a:r>
              <a:rPr lang="en-US" sz="2000" dirty="0" smtClean="0">
                <a:latin typeface="Calibri" charset="0"/>
                <a:hlinkClick r:id="rId4"/>
              </a:rPr>
              <a:t>http://docs.opencv.org</a:t>
            </a:r>
            <a:r>
              <a:rPr lang="en-US" sz="2000" dirty="0" smtClean="0">
                <a:latin typeface="Calibri" charset="0"/>
              </a:rPr>
              <a:t> </a:t>
            </a:r>
          </a:p>
          <a:p>
            <a:pPr hangingPunct="1">
              <a:lnSpc>
                <a:spcPct val="100000"/>
              </a:lnSpc>
              <a:spcBef>
                <a:spcPts val="638"/>
              </a:spcBef>
              <a:buSzPct val="45000"/>
              <a:buFont typeface="Wingdings 3" charset="2"/>
              <a:buChar char=""/>
            </a:pPr>
            <a:r>
              <a:rPr lang="en-US" sz="2000" dirty="0" smtClean="0">
                <a:latin typeface="Calibri" charset="0"/>
              </a:rPr>
              <a:t>Two books</a:t>
            </a:r>
          </a:p>
          <a:p>
            <a:pPr lvl="1" hangingPunct="1">
              <a:lnSpc>
                <a:spcPct val="100000"/>
              </a:lnSpc>
              <a:spcBef>
                <a:spcPts val="638"/>
              </a:spcBef>
              <a:buSzPct val="45000"/>
              <a:buFont typeface="Wingdings 3" charset="2"/>
              <a:buChar char=""/>
            </a:pPr>
            <a:endParaRPr lang="en-US" sz="2400" dirty="0">
              <a:latin typeface="Calibri" charset="0"/>
            </a:endParaRPr>
          </a:p>
          <a:p>
            <a:pPr lvl="1" hangingPunct="1">
              <a:lnSpc>
                <a:spcPct val="100000"/>
              </a:lnSpc>
              <a:spcBef>
                <a:spcPts val="638"/>
              </a:spcBef>
              <a:buSzPct val="45000"/>
              <a:buFont typeface="Wingdings 3" charset="2"/>
              <a:buChar char=""/>
            </a:pPr>
            <a:endParaRPr lang="en-US" sz="2400" dirty="0">
              <a:latin typeface="Calibri" charset="0"/>
            </a:endParaRPr>
          </a:p>
        </p:txBody>
      </p:sp>
      <p:pic>
        <p:nvPicPr>
          <p:cNvPr id="1026" name="Picture 2" descr="Cook book examples with OpenCV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112" y="4653136"/>
            <a:ext cx="1160162"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rning OpenC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4653136"/>
            <a:ext cx="1098305" cy="14400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EA772444-35E4-4BD1-8B95-D033C4631D28}" type="slidenum">
              <a:rPr lang="en-US" smtClean="0"/>
              <a:pPr/>
              <a:t>16</a:t>
            </a:fld>
            <a:endParaRPr lang="en-US"/>
          </a:p>
        </p:txBody>
      </p:sp>
    </p:spTree>
    <p:extLst>
      <p:ext uri="{BB962C8B-B14F-4D97-AF65-F5344CB8AC3E}">
        <p14:creationId xmlns:p14="http://schemas.microsoft.com/office/powerpoint/2010/main" val="315714416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err="1" smtClean="0"/>
              <a:t>HighGUI</a:t>
            </a:r>
            <a:endParaRPr lang="en-US" sz="4400" dirty="0"/>
          </a:p>
        </p:txBody>
      </p:sp>
      <p:sp>
        <p:nvSpPr>
          <p:cNvPr id="6147" name="Text Box 3"/>
          <p:cNvSpPr txBox="1">
            <a:spLocks noChangeArrowheads="1"/>
          </p:cNvSpPr>
          <p:nvPr/>
        </p:nvSpPr>
        <p:spPr bwMode="auto">
          <a:xfrm>
            <a:off x="457200" y="1988840"/>
            <a:ext cx="8229600" cy="3948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err="1" smtClean="0">
                <a:latin typeface="Calibri" charset="0"/>
              </a:rPr>
              <a:t>HighGUI</a:t>
            </a:r>
            <a:endParaRPr lang="en-US" sz="2400" dirty="0" smtClean="0">
              <a:latin typeface="Calibri" charset="0"/>
            </a:endParaRPr>
          </a:p>
          <a:p>
            <a:pPr hangingPunct="1">
              <a:lnSpc>
                <a:spcPct val="100000"/>
              </a:lnSpc>
              <a:spcBef>
                <a:spcPts val="638"/>
              </a:spcBef>
              <a:buSzPct val="45000"/>
              <a:buFont typeface="Wingdings 3" charset="2"/>
              <a:buChar char=""/>
            </a:pPr>
            <a:r>
              <a:rPr lang="en-US" sz="2400" dirty="0" smtClean="0">
                <a:latin typeface="Calibri" charset="0"/>
              </a:rPr>
              <a:t>Image </a:t>
            </a:r>
            <a:r>
              <a:rPr lang="en-US" sz="2400" dirty="0">
                <a:latin typeface="Calibri" charset="0"/>
              </a:rPr>
              <a:t>I/O, rendering</a:t>
            </a:r>
          </a:p>
          <a:p>
            <a:pPr hangingPunct="1">
              <a:lnSpc>
                <a:spcPct val="100000"/>
              </a:lnSpc>
              <a:spcBef>
                <a:spcPts val="638"/>
              </a:spcBef>
              <a:buSzPct val="45000"/>
              <a:buFont typeface="Wingdings 3" charset="2"/>
              <a:buChar char=""/>
            </a:pPr>
            <a:r>
              <a:rPr lang="en-US" sz="2400" dirty="0">
                <a:latin typeface="Calibri" charset="0"/>
              </a:rPr>
              <a:t>Processing keyboard and other events, timeouts</a:t>
            </a:r>
          </a:p>
          <a:p>
            <a:pPr hangingPunct="1">
              <a:lnSpc>
                <a:spcPct val="100000"/>
              </a:lnSpc>
              <a:spcBef>
                <a:spcPts val="638"/>
              </a:spcBef>
              <a:buSzPct val="45000"/>
              <a:buFont typeface="Wingdings 3" charset="2"/>
              <a:buChar char=""/>
            </a:pPr>
            <a:r>
              <a:rPr lang="en-US" sz="2400" dirty="0" err="1">
                <a:latin typeface="Calibri" charset="0"/>
              </a:rPr>
              <a:t>Trackbars</a:t>
            </a:r>
            <a:endParaRPr lang="en-US" sz="2400" dirty="0">
              <a:latin typeface="Calibri" charset="0"/>
            </a:endParaRPr>
          </a:p>
          <a:p>
            <a:pPr hangingPunct="1">
              <a:lnSpc>
                <a:spcPct val="100000"/>
              </a:lnSpc>
              <a:spcBef>
                <a:spcPts val="638"/>
              </a:spcBef>
              <a:buSzPct val="45000"/>
              <a:buFont typeface="Wingdings 3" charset="2"/>
              <a:buChar char=""/>
            </a:pPr>
            <a:r>
              <a:rPr lang="en-US" sz="2400" dirty="0">
                <a:latin typeface="Calibri" charset="0"/>
              </a:rPr>
              <a:t>Mouse callbacks</a:t>
            </a:r>
          </a:p>
          <a:p>
            <a:pPr hangingPunct="1">
              <a:lnSpc>
                <a:spcPct val="100000"/>
              </a:lnSpc>
              <a:spcBef>
                <a:spcPts val="638"/>
              </a:spcBef>
              <a:buSzPct val="45000"/>
              <a:buFont typeface="Wingdings 3" charset="2"/>
              <a:buChar char=""/>
            </a:pPr>
            <a:r>
              <a:rPr lang="en-US" sz="2400" dirty="0">
                <a:latin typeface="Calibri" charset="0"/>
              </a:rPr>
              <a:t>Video </a:t>
            </a:r>
            <a:r>
              <a:rPr lang="en-US" sz="2400" dirty="0" smtClean="0">
                <a:latin typeface="Calibri" charset="0"/>
              </a:rPr>
              <a:t>I/O</a:t>
            </a: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17</a:t>
            </a:fld>
            <a:endParaRPr lang="en-US" dirty="0"/>
          </a:p>
        </p:txBody>
      </p:sp>
    </p:spTree>
    <p:extLst>
      <p:ext uri="{BB962C8B-B14F-4D97-AF65-F5344CB8AC3E}">
        <p14:creationId xmlns:p14="http://schemas.microsoft.com/office/powerpoint/2010/main" val="34386010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err="1" smtClean="0"/>
              <a:t>HighGUI</a:t>
            </a:r>
            <a:r>
              <a:rPr lang="en-US" sz="4400" dirty="0" smtClean="0"/>
              <a:t>: </a:t>
            </a:r>
            <a:r>
              <a:rPr lang="en-US" sz="4400" dirty="0" err="1" smtClean="0"/>
              <a:t>OpenCV</a:t>
            </a:r>
            <a:r>
              <a:rPr lang="en-US" sz="4400" dirty="0" smtClean="0"/>
              <a:t> Functions</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a:latin typeface="Calibri" charset="0"/>
              </a:rPr>
              <a:t>void </a:t>
            </a:r>
            <a:r>
              <a:rPr lang="en-US" sz="2400" dirty="0" smtClean="0">
                <a:latin typeface="Calibri" charset="0"/>
              </a:rPr>
              <a:t>cv::</a:t>
            </a:r>
            <a:r>
              <a:rPr lang="en-US" sz="2400" dirty="0" err="1" smtClean="0">
                <a:latin typeface="Calibri" charset="0"/>
              </a:rPr>
              <a:t>namedWindow</a:t>
            </a:r>
            <a:r>
              <a:rPr lang="en-US" sz="2400" dirty="0" smtClean="0">
                <a:latin typeface="Calibri" charset="0"/>
              </a:rPr>
              <a:t>(</a:t>
            </a:r>
            <a:r>
              <a:rPr lang="en-US" sz="2400" dirty="0" err="1" smtClean="0">
                <a:latin typeface="Calibri" charset="0"/>
              </a:rPr>
              <a:t>const</a:t>
            </a:r>
            <a:r>
              <a:rPr lang="en-US" sz="2400" dirty="0" smtClean="0">
                <a:latin typeface="Calibri" charset="0"/>
              </a:rPr>
              <a:t> </a:t>
            </a:r>
            <a:r>
              <a:rPr lang="en-US" sz="2400" dirty="0">
                <a:latin typeface="Calibri" charset="0"/>
              </a:rPr>
              <a:t>string&amp; </a:t>
            </a:r>
            <a:r>
              <a:rPr lang="en-US" sz="2400" dirty="0" err="1">
                <a:latin typeface="Calibri" charset="0"/>
              </a:rPr>
              <a:t>winname</a:t>
            </a:r>
            <a:r>
              <a:rPr lang="en-US" sz="2400" dirty="0">
                <a:latin typeface="Calibri" charset="0"/>
              </a:rPr>
              <a:t>, </a:t>
            </a:r>
            <a:r>
              <a:rPr lang="en-US" sz="2400" dirty="0" err="1">
                <a:latin typeface="Calibri" charset="0"/>
              </a:rPr>
              <a:t>int</a:t>
            </a:r>
            <a:r>
              <a:rPr lang="en-US" sz="2400" dirty="0">
                <a:latin typeface="Calibri" charset="0"/>
              </a:rPr>
              <a:t> </a:t>
            </a:r>
            <a:r>
              <a:rPr lang="en-US" sz="2400" dirty="0" smtClean="0">
                <a:latin typeface="Calibri" charset="0"/>
              </a:rPr>
              <a:t>flags=WINDOW_AUTOSIZE);</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smtClean="0">
                <a:latin typeface="Calibri" charset="0"/>
              </a:rPr>
              <a:t>Creates </a:t>
            </a:r>
            <a:r>
              <a:rPr lang="en-US" sz="2400" dirty="0">
                <a:latin typeface="Calibri" charset="0"/>
              </a:rPr>
              <a:t>window accessed by its name. Window handles repaint, resize events. Its position is remembered in </a:t>
            </a:r>
            <a:r>
              <a:rPr lang="en-US" sz="2400" dirty="0" smtClean="0">
                <a:latin typeface="Calibri" charset="0"/>
              </a:rPr>
              <a:t>registry.</a:t>
            </a:r>
            <a:endParaRPr lang="en-US" sz="2400" dirty="0" smtClean="0">
              <a:latin typeface="Calibri" charset="0"/>
            </a:endParaRPr>
          </a:p>
          <a:p>
            <a:pPr hangingPunct="1">
              <a:lnSpc>
                <a:spcPct val="100000"/>
              </a:lnSpc>
              <a:spcBef>
                <a:spcPts val="638"/>
              </a:spcBef>
              <a:buSzPct val="45000"/>
              <a:buFont typeface="Wingdings 3" charset="2"/>
              <a:buChar char=""/>
            </a:pPr>
            <a:r>
              <a:rPr lang="en-US" sz="2400" dirty="0">
                <a:latin typeface="Calibri" charset="0"/>
              </a:rPr>
              <a:t>void </a:t>
            </a:r>
            <a:r>
              <a:rPr lang="en-US" sz="2400" dirty="0" smtClean="0">
                <a:latin typeface="Calibri" charset="0"/>
              </a:rPr>
              <a:t>cv::</a:t>
            </a:r>
            <a:r>
              <a:rPr lang="en-US" sz="2400" dirty="0" err="1" smtClean="0">
                <a:latin typeface="Calibri" charset="0"/>
              </a:rPr>
              <a:t>destroyWindow</a:t>
            </a:r>
            <a:r>
              <a:rPr lang="en-US" sz="2400" dirty="0" smtClean="0">
                <a:latin typeface="Calibri" charset="0"/>
              </a:rPr>
              <a:t>(</a:t>
            </a:r>
            <a:r>
              <a:rPr lang="en-US" sz="2400" dirty="0" err="1" smtClean="0">
                <a:latin typeface="Calibri" charset="0"/>
              </a:rPr>
              <a:t>const</a:t>
            </a:r>
            <a:r>
              <a:rPr lang="en-US" sz="2400" dirty="0" smtClean="0">
                <a:latin typeface="Calibri" charset="0"/>
              </a:rPr>
              <a:t> string&amp; </a:t>
            </a:r>
            <a:r>
              <a:rPr lang="en-US" sz="2400" dirty="0" err="1" smtClean="0">
                <a:latin typeface="Calibri" charset="0"/>
              </a:rPr>
              <a:t>winname</a:t>
            </a:r>
            <a:r>
              <a:rPr lang="en-US" sz="2400" dirty="0" smtClean="0">
                <a:latin typeface="Calibri" charset="0"/>
              </a:rPr>
              <a:t>);</a:t>
            </a:r>
          </a:p>
          <a:p>
            <a:pPr hangingPunct="1">
              <a:lnSpc>
                <a:spcPct val="100000"/>
              </a:lnSpc>
              <a:spcBef>
                <a:spcPts val="638"/>
              </a:spcBef>
              <a:buSzPct val="45000"/>
              <a:buFont typeface="Wingdings 3" charset="2"/>
              <a:buChar char=""/>
            </a:pPr>
            <a:r>
              <a:rPr lang="en-US" sz="2400" dirty="0">
                <a:latin typeface="Calibri" charset="0"/>
              </a:rPr>
              <a:t>void </a:t>
            </a:r>
            <a:r>
              <a:rPr lang="en-US" sz="2400" dirty="0" smtClean="0">
                <a:latin typeface="Calibri" charset="0"/>
              </a:rPr>
              <a:t>cv::</a:t>
            </a:r>
            <a:r>
              <a:rPr lang="en-US" sz="2400" dirty="0" err="1" smtClean="0">
                <a:latin typeface="Calibri" charset="0"/>
              </a:rPr>
              <a:t>imshow</a:t>
            </a:r>
            <a:r>
              <a:rPr lang="en-US" sz="2400" dirty="0" smtClean="0">
                <a:latin typeface="Calibri" charset="0"/>
              </a:rPr>
              <a:t>(</a:t>
            </a:r>
            <a:r>
              <a:rPr lang="en-US" sz="2400" dirty="0" err="1" smtClean="0">
                <a:latin typeface="Calibri" charset="0"/>
              </a:rPr>
              <a:t>const</a:t>
            </a:r>
            <a:r>
              <a:rPr lang="en-US" sz="2400" dirty="0" smtClean="0">
                <a:latin typeface="Calibri" charset="0"/>
              </a:rPr>
              <a:t> </a:t>
            </a:r>
            <a:r>
              <a:rPr lang="en-US" sz="2400" dirty="0">
                <a:latin typeface="Calibri" charset="0"/>
              </a:rPr>
              <a:t>string&amp; </a:t>
            </a:r>
            <a:r>
              <a:rPr lang="en-US" sz="2400" dirty="0" err="1">
                <a:latin typeface="Calibri" charset="0"/>
              </a:rPr>
              <a:t>winname</a:t>
            </a:r>
            <a:r>
              <a:rPr lang="en-US" sz="2400" dirty="0">
                <a:latin typeface="Calibri" charset="0"/>
              </a:rPr>
              <a:t>, </a:t>
            </a:r>
            <a:r>
              <a:rPr lang="en-US" sz="2400" dirty="0" smtClean="0">
                <a:latin typeface="Calibri" charset="0"/>
              </a:rPr>
              <a:t>cv::Mat&amp; </a:t>
            </a:r>
            <a:r>
              <a:rPr lang="en-US" sz="2400" dirty="0">
                <a:latin typeface="Calibri" charset="0"/>
              </a:rPr>
              <a:t>mat</a:t>
            </a:r>
            <a:r>
              <a:rPr lang="en-US" sz="2400" dirty="0" smtClean="0">
                <a:latin typeface="Calibri" charset="0"/>
              </a:rPr>
              <a:t>);</a:t>
            </a:r>
          </a:p>
          <a:p>
            <a:pPr lvl="1" hangingPunct="1">
              <a:lnSpc>
                <a:spcPct val="100000"/>
              </a:lnSpc>
              <a:spcBef>
                <a:spcPts val="638"/>
              </a:spcBef>
              <a:buSzPct val="45000"/>
              <a:buFont typeface="Wingdings 3" charset="2"/>
              <a:buChar char=""/>
            </a:pPr>
            <a:r>
              <a:rPr lang="en-US" sz="2400" dirty="0" smtClean="0">
                <a:latin typeface="Calibri" charset="0"/>
              </a:rPr>
              <a:t>Copies </a:t>
            </a:r>
            <a:r>
              <a:rPr lang="en-US" sz="2400" dirty="0">
                <a:latin typeface="Calibri" charset="0"/>
              </a:rPr>
              <a:t>the image to window buffer, then repaints it when necessary. {8u|16s|32s|32f}{C1|3|4} are supported.</a:t>
            </a:r>
          </a:p>
          <a:p>
            <a:pPr lvl="1" hangingPunct="1">
              <a:lnSpc>
                <a:spcPct val="100000"/>
              </a:lnSpc>
              <a:spcBef>
                <a:spcPts val="638"/>
              </a:spcBef>
              <a:buSzPct val="45000"/>
              <a:buFont typeface="Wingdings 3" charset="2"/>
              <a:buChar char=""/>
            </a:pPr>
            <a:r>
              <a:rPr lang="en-US" sz="2400" dirty="0" smtClean="0">
                <a:latin typeface="Calibri" charset="0"/>
              </a:rPr>
              <a:t>Only </a:t>
            </a:r>
            <a:r>
              <a:rPr lang="en-US" sz="2400" dirty="0">
                <a:latin typeface="Calibri" charset="0"/>
              </a:rPr>
              <a:t>the whole window contents can be modified. Dynamic updates of parts of the window are done using operations on images, drawing functions etc.</a:t>
            </a:r>
          </a:p>
          <a:p>
            <a:pPr lvl="1" hangingPunct="1">
              <a:lnSpc>
                <a:spcPct val="100000"/>
              </a:lnSpc>
              <a:spcBef>
                <a:spcPts val="638"/>
              </a:spcBef>
              <a:buSzPct val="45000"/>
              <a:buFont typeface="Wingdings 3" charset="2"/>
              <a:buChar char=""/>
            </a:pP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18</a:t>
            </a:fld>
            <a:endParaRPr lang="en-US"/>
          </a:p>
        </p:txBody>
      </p:sp>
    </p:spTree>
    <p:extLst>
      <p:ext uri="{BB962C8B-B14F-4D97-AF65-F5344CB8AC3E}">
        <p14:creationId xmlns:p14="http://schemas.microsoft.com/office/powerpoint/2010/main" val="28060654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4400" dirty="0" err="1"/>
              <a:t>HighGUI</a:t>
            </a:r>
            <a:r>
              <a:rPr lang="en-US" altLang="zh-CN" sz="4400" dirty="0"/>
              <a:t>: </a:t>
            </a:r>
            <a:r>
              <a:rPr lang="en-US" altLang="zh-CN" sz="4400" dirty="0" err="1"/>
              <a:t>OpenCV</a:t>
            </a:r>
            <a:r>
              <a:rPr lang="en-US" altLang="zh-CN" sz="4400" dirty="0"/>
              <a:t> Functions</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smtClean="0">
                <a:latin typeface="Calibri" charset="0"/>
              </a:rPr>
              <a:t>Mat </a:t>
            </a:r>
            <a:r>
              <a:rPr lang="en-US" sz="2400" dirty="0" err="1" smtClean="0">
                <a:latin typeface="Calibri" charset="0"/>
              </a:rPr>
              <a:t>imread</a:t>
            </a:r>
            <a:r>
              <a:rPr lang="en-US" sz="2400" dirty="0" smtClean="0">
                <a:latin typeface="Calibri" charset="0"/>
              </a:rPr>
              <a:t>(</a:t>
            </a:r>
            <a:r>
              <a:rPr lang="en-US" sz="2400" dirty="0" err="1" smtClean="0">
                <a:latin typeface="Calibri" charset="0"/>
              </a:rPr>
              <a:t>const</a:t>
            </a:r>
            <a:r>
              <a:rPr lang="en-US" sz="2400" dirty="0" smtClean="0">
                <a:latin typeface="Calibri" charset="0"/>
              </a:rPr>
              <a:t> </a:t>
            </a:r>
            <a:r>
              <a:rPr lang="en-US" sz="2400" dirty="0">
                <a:latin typeface="Calibri" charset="0"/>
              </a:rPr>
              <a:t>string&amp; filename, </a:t>
            </a:r>
            <a:r>
              <a:rPr lang="en-US" sz="2400" dirty="0" err="1">
                <a:latin typeface="Calibri" charset="0"/>
              </a:rPr>
              <a:t>int</a:t>
            </a:r>
            <a:r>
              <a:rPr lang="en-US" sz="2400" dirty="0">
                <a:latin typeface="Calibri" charset="0"/>
              </a:rPr>
              <a:t> flags=1);</a:t>
            </a:r>
          </a:p>
          <a:p>
            <a:pPr lvl="1" hangingPunct="1">
              <a:lnSpc>
                <a:spcPct val="100000"/>
              </a:lnSpc>
              <a:spcBef>
                <a:spcPts val="638"/>
              </a:spcBef>
              <a:buSzPct val="45000"/>
              <a:buFont typeface="Wingdings 3" charset="2"/>
              <a:buChar char=""/>
            </a:pPr>
            <a:r>
              <a:rPr lang="en-US" sz="2400" dirty="0">
                <a:latin typeface="Calibri" charset="0"/>
              </a:rPr>
              <a:t>loads image from file, converts to color or </a:t>
            </a:r>
            <a:r>
              <a:rPr lang="en-US" sz="2400" dirty="0" smtClean="0">
                <a:latin typeface="Calibri" charset="0"/>
              </a:rPr>
              <a:t>grayscale</a:t>
            </a:r>
            <a:r>
              <a:rPr lang="en-US" sz="2400" dirty="0">
                <a:latin typeface="Calibri" charset="0"/>
              </a:rPr>
              <a:t>, if need, and returns it (or returns </a:t>
            </a:r>
            <a:r>
              <a:rPr lang="en-US" sz="2400" dirty="0" smtClean="0">
                <a:latin typeface="Calibri" charset="0"/>
              </a:rPr>
              <a:t>empty cv::Mat()).</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image format is determined by the file contents.</a:t>
            </a:r>
          </a:p>
          <a:p>
            <a:pPr hangingPunct="1">
              <a:lnSpc>
                <a:spcPct val="100000"/>
              </a:lnSpc>
              <a:spcBef>
                <a:spcPts val="638"/>
              </a:spcBef>
              <a:buSzPct val="45000"/>
              <a:buFont typeface="Wingdings 3" charset="2"/>
              <a:buChar char=""/>
            </a:pPr>
            <a:r>
              <a:rPr lang="en-US" sz="2400" dirty="0" err="1">
                <a:latin typeface="Calibri" charset="0"/>
              </a:rPr>
              <a:t>b</a:t>
            </a:r>
            <a:r>
              <a:rPr lang="en-US" sz="2400" dirty="0" err="1" smtClean="0">
                <a:latin typeface="Calibri" charset="0"/>
              </a:rPr>
              <a:t>ool</a:t>
            </a:r>
            <a:r>
              <a:rPr lang="en-US" sz="2400" dirty="0" smtClean="0">
                <a:latin typeface="Calibri" charset="0"/>
              </a:rPr>
              <a:t> </a:t>
            </a:r>
            <a:r>
              <a:rPr lang="en-US" sz="2400" dirty="0" err="1" smtClean="0">
                <a:latin typeface="Calibri" charset="0"/>
              </a:rPr>
              <a:t>imwrite</a:t>
            </a:r>
            <a:r>
              <a:rPr lang="en-US" sz="2400" dirty="0" smtClean="0">
                <a:latin typeface="Calibri" charset="0"/>
              </a:rPr>
              <a:t>(</a:t>
            </a:r>
            <a:r>
              <a:rPr lang="en-US" sz="2400" dirty="0" err="1" smtClean="0">
                <a:latin typeface="Calibri" charset="0"/>
              </a:rPr>
              <a:t>const</a:t>
            </a:r>
            <a:r>
              <a:rPr lang="en-US" sz="2400" dirty="0" smtClean="0">
                <a:latin typeface="Calibri" charset="0"/>
              </a:rPr>
              <a:t> </a:t>
            </a:r>
            <a:r>
              <a:rPr lang="en-US" sz="2400" dirty="0">
                <a:latin typeface="Calibri" charset="0"/>
              </a:rPr>
              <a:t>string&amp; filename, </a:t>
            </a:r>
            <a:r>
              <a:rPr lang="en-US" sz="2400" dirty="0" smtClean="0">
                <a:latin typeface="Calibri" charset="0"/>
              </a:rPr>
              <a:t>Mat&amp; image);</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saves image to file, image format is determined from extension.</a:t>
            </a:r>
          </a:p>
          <a:p>
            <a:pPr hangingPunct="1">
              <a:lnSpc>
                <a:spcPct val="100000"/>
              </a:lnSpc>
              <a:spcBef>
                <a:spcPts val="638"/>
              </a:spcBef>
              <a:buSzPct val="45000"/>
              <a:buFont typeface="Wingdings 3" charset="2"/>
              <a:buChar char=""/>
            </a:pPr>
            <a:r>
              <a:rPr lang="en-US" sz="2400" dirty="0">
                <a:latin typeface="Calibri" charset="0"/>
              </a:rPr>
              <a:t>Example: convert JPEG to PNG</a:t>
            </a:r>
          </a:p>
          <a:p>
            <a:pPr marL="457200" lvl="1" indent="0" hangingPunct="1">
              <a:lnSpc>
                <a:spcPct val="100000"/>
              </a:lnSpc>
              <a:spcBef>
                <a:spcPts val="638"/>
              </a:spcBef>
              <a:buSzPct val="45000"/>
            </a:pPr>
            <a:r>
              <a:rPr lang="en-US" sz="2400" dirty="0">
                <a:latin typeface="Calibri" charset="0"/>
              </a:rPr>
              <a:t>c</a:t>
            </a:r>
            <a:r>
              <a:rPr lang="en-US" sz="2400" dirty="0" smtClean="0">
                <a:latin typeface="Calibri" charset="0"/>
              </a:rPr>
              <a:t>v::Mat </a:t>
            </a:r>
            <a:r>
              <a:rPr lang="en-US" sz="2400" dirty="0" err="1">
                <a:latin typeface="Calibri" charset="0"/>
              </a:rPr>
              <a:t>img</a:t>
            </a:r>
            <a:r>
              <a:rPr lang="en-US" sz="2400" dirty="0">
                <a:latin typeface="Calibri" charset="0"/>
              </a:rPr>
              <a:t> = </a:t>
            </a:r>
            <a:r>
              <a:rPr lang="en-US" sz="2400" dirty="0" smtClean="0">
                <a:latin typeface="Calibri" charset="0"/>
              </a:rPr>
              <a:t>cv::</a:t>
            </a:r>
            <a:r>
              <a:rPr lang="en-US" sz="2400" dirty="0" err="1" smtClean="0">
                <a:latin typeface="Calibri" charset="0"/>
              </a:rPr>
              <a:t>imread</a:t>
            </a:r>
            <a:r>
              <a:rPr lang="en-US" sz="2400" dirty="0" smtClean="0">
                <a:latin typeface="Calibri" charset="0"/>
              </a:rPr>
              <a:t>(“</a:t>
            </a:r>
            <a:r>
              <a:rPr lang="en-US" sz="2400" dirty="0">
                <a:latin typeface="Calibri" charset="0"/>
              </a:rPr>
              <a:t>picture.jpeg</a:t>
            </a:r>
            <a:r>
              <a:rPr lang="en-US" sz="2400" dirty="0" smtClean="0">
                <a:latin typeface="Calibri" charset="0"/>
              </a:rPr>
              <a:t>”);</a:t>
            </a:r>
            <a:endParaRPr lang="en-US" sz="2400" dirty="0">
              <a:latin typeface="Calibri" charset="0"/>
            </a:endParaRPr>
          </a:p>
          <a:p>
            <a:pPr marL="457200" lvl="1" indent="0" hangingPunct="1">
              <a:lnSpc>
                <a:spcPct val="100000"/>
              </a:lnSpc>
              <a:spcBef>
                <a:spcPts val="638"/>
              </a:spcBef>
              <a:buSzPct val="45000"/>
            </a:pPr>
            <a:r>
              <a:rPr lang="en-US" sz="2400" dirty="0">
                <a:latin typeface="Calibri" charset="0"/>
              </a:rPr>
              <a:t>if</a:t>
            </a:r>
            <a:r>
              <a:rPr lang="en-US" sz="2400" dirty="0" smtClean="0">
                <a:latin typeface="Calibri" charset="0"/>
              </a:rPr>
              <a:t>(!</a:t>
            </a:r>
            <a:r>
              <a:rPr lang="en-US" sz="2400" dirty="0" err="1" smtClean="0">
                <a:latin typeface="Calibri" charset="0"/>
              </a:rPr>
              <a:t>img.empty</a:t>
            </a:r>
            <a:r>
              <a:rPr lang="en-US" sz="2400" dirty="0" smtClean="0">
                <a:latin typeface="Calibri" charset="0"/>
              </a:rPr>
              <a:t>()) cv::</a:t>
            </a:r>
            <a:r>
              <a:rPr lang="en-US" sz="2400" dirty="0" err="1" smtClean="0">
                <a:latin typeface="Calibri" charset="0"/>
              </a:rPr>
              <a:t>imwrite</a:t>
            </a:r>
            <a:r>
              <a:rPr lang="en-US" sz="2400" dirty="0" smtClean="0">
                <a:latin typeface="Calibri" charset="0"/>
              </a:rPr>
              <a:t>( </a:t>
            </a:r>
            <a:r>
              <a:rPr lang="en-US" sz="2400" dirty="0">
                <a:latin typeface="Calibri" charset="0"/>
              </a:rPr>
              <a:t>“picture.png”, </a:t>
            </a:r>
            <a:r>
              <a:rPr lang="en-US" sz="2400" dirty="0" err="1">
                <a:latin typeface="Calibri" charset="0"/>
              </a:rPr>
              <a:t>img</a:t>
            </a:r>
            <a:r>
              <a:rPr lang="en-US" sz="2400" dirty="0">
                <a:latin typeface="Calibri" charset="0"/>
              </a:rPr>
              <a:t> );</a:t>
            </a:r>
          </a:p>
          <a:p>
            <a:pPr lvl="1" hangingPunct="1">
              <a:lnSpc>
                <a:spcPct val="100000"/>
              </a:lnSpc>
              <a:spcBef>
                <a:spcPts val="638"/>
              </a:spcBef>
              <a:buSzPct val="45000"/>
              <a:buFont typeface="Wingdings 3" charset="2"/>
              <a:buChar char=""/>
            </a:pP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19</a:t>
            </a:fld>
            <a:endParaRPr lang="en-US"/>
          </a:p>
        </p:txBody>
      </p:sp>
    </p:spTree>
    <p:extLst>
      <p:ext uri="{BB962C8B-B14F-4D97-AF65-F5344CB8AC3E}">
        <p14:creationId xmlns:p14="http://schemas.microsoft.com/office/powerpoint/2010/main" val="23845867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smtClean="0"/>
              <a:t>Overview</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800" dirty="0" err="1">
                <a:latin typeface="Calibri" charset="0"/>
              </a:rPr>
              <a:t>FindMii</a:t>
            </a:r>
            <a:r>
              <a:rPr lang="en-US" sz="2800" dirty="0">
                <a:latin typeface="Calibri" charset="0"/>
              </a:rPr>
              <a:t> </a:t>
            </a:r>
            <a:r>
              <a:rPr lang="en-US" sz="2800" dirty="0" smtClean="0">
                <a:latin typeface="Calibri" charset="0"/>
              </a:rPr>
              <a:t>Project</a:t>
            </a:r>
          </a:p>
          <a:p>
            <a:pPr hangingPunct="1">
              <a:lnSpc>
                <a:spcPct val="100000"/>
              </a:lnSpc>
              <a:spcBef>
                <a:spcPts val="638"/>
              </a:spcBef>
              <a:buSzPct val="45000"/>
              <a:buFont typeface="Wingdings 3" charset="2"/>
              <a:buChar char=""/>
            </a:pPr>
            <a:r>
              <a:rPr lang="en-US" sz="2800" dirty="0" err="1" smtClean="0">
                <a:latin typeface="Calibri" charset="0"/>
              </a:rPr>
              <a:t>OpenCV</a:t>
            </a:r>
            <a:r>
              <a:rPr lang="en-US" sz="2800" dirty="0" smtClean="0">
                <a:latin typeface="Calibri" charset="0"/>
              </a:rPr>
              <a:t> Introduction</a:t>
            </a:r>
          </a:p>
          <a:p>
            <a:pPr hangingPunct="1">
              <a:lnSpc>
                <a:spcPct val="100000"/>
              </a:lnSpc>
              <a:spcBef>
                <a:spcPts val="638"/>
              </a:spcBef>
              <a:buSzPct val="45000"/>
              <a:buFont typeface="Wingdings 3" charset="2"/>
              <a:buChar char=""/>
            </a:pPr>
            <a:r>
              <a:rPr lang="en-US" sz="2800" dirty="0" err="1" smtClean="0">
                <a:latin typeface="Calibri" charset="0"/>
              </a:rPr>
              <a:t>HighGUI</a:t>
            </a:r>
            <a:endParaRPr lang="en-US" sz="2800" dirty="0" smtClean="0">
              <a:latin typeface="Calibri" charset="0"/>
            </a:endParaRPr>
          </a:p>
          <a:p>
            <a:pPr hangingPunct="1">
              <a:lnSpc>
                <a:spcPct val="100000"/>
              </a:lnSpc>
              <a:spcBef>
                <a:spcPts val="638"/>
              </a:spcBef>
              <a:buSzPct val="45000"/>
              <a:buFont typeface="Wingdings 3" charset="2"/>
              <a:buChar char=""/>
            </a:pPr>
            <a:r>
              <a:rPr lang="en-US" sz="2800" dirty="0" smtClean="0">
                <a:latin typeface="Calibri" charset="0"/>
              </a:rPr>
              <a:t>Basic Operations</a:t>
            </a:r>
          </a:p>
          <a:p>
            <a:pPr hangingPunct="1">
              <a:lnSpc>
                <a:spcPct val="100000"/>
              </a:lnSpc>
              <a:spcBef>
                <a:spcPts val="638"/>
              </a:spcBef>
              <a:buSzPct val="45000"/>
              <a:buFont typeface="Wingdings 3" charset="2"/>
              <a:buChar char=""/>
            </a:pPr>
            <a:r>
              <a:rPr lang="en-US" sz="2800" dirty="0" err="1" smtClean="0">
                <a:latin typeface="Calibri" charset="0"/>
              </a:rPr>
              <a:t>AdaBoost</a:t>
            </a:r>
            <a:endParaRPr lang="en-US" sz="2800" dirty="0">
              <a:latin typeface="Calibri" charset="0"/>
            </a:endParaRPr>
          </a:p>
          <a:p>
            <a:pPr hangingPunct="1">
              <a:lnSpc>
                <a:spcPct val="100000"/>
              </a:lnSpc>
              <a:spcBef>
                <a:spcPts val="638"/>
              </a:spcBef>
              <a:buSzPct val="45000"/>
              <a:buFont typeface="Wingdings 3" charset="2"/>
              <a:buChar char=""/>
            </a:pPr>
            <a:r>
              <a:rPr lang="en-US" sz="2800" dirty="0">
                <a:latin typeface="Calibri" charset="0"/>
              </a:rPr>
              <a:t>Face D</a:t>
            </a:r>
            <a:r>
              <a:rPr lang="en-US" sz="2800" dirty="0" smtClean="0">
                <a:latin typeface="Calibri" charset="0"/>
              </a:rPr>
              <a:t>etection</a:t>
            </a:r>
          </a:p>
          <a:p>
            <a:pPr hangingPunct="1">
              <a:lnSpc>
                <a:spcPct val="100000"/>
              </a:lnSpc>
              <a:spcBef>
                <a:spcPts val="638"/>
              </a:spcBef>
              <a:buSzPct val="45000"/>
              <a:buFont typeface="Wingdings 3" charset="2"/>
              <a:buChar char=""/>
            </a:pPr>
            <a:r>
              <a:rPr lang="en-US" sz="2800" dirty="0" smtClean="0">
                <a:latin typeface="Calibri" charset="0"/>
              </a:rPr>
              <a:t>Optical Flow</a:t>
            </a:r>
          </a:p>
          <a:p>
            <a:pPr hangingPunct="1">
              <a:lnSpc>
                <a:spcPct val="100000"/>
              </a:lnSpc>
              <a:spcBef>
                <a:spcPts val="638"/>
              </a:spcBef>
              <a:buSzPct val="45000"/>
              <a:buFont typeface="Wingdings 3" charset="2"/>
              <a:buChar char=""/>
            </a:pPr>
            <a:r>
              <a:rPr lang="en-US" sz="2800" dirty="0" smtClean="0">
                <a:latin typeface="Calibri" charset="0"/>
              </a:rPr>
              <a:t>Template </a:t>
            </a:r>
            <a:r>
              <a:rPr lang="en-US" sz="2800" dirty="0">
                <a:latin typeface="Calibri" charset="0"/>
              </a:rPr>
              <a:t>Matching</a:t>
            </a:r>
          </a:p>
          <a:p>
            <a:pPr hangingPunct="1">
              <a:lnSpc>
                <a:spcPct val="100000"/>
              </a:lnSpc>
              <a:spcBef>
                <a:spcPts val="638"/>
              </a:spcBef>
              <a:buSzPct val="45000"/>
              <a:buFont typeface="Wingdings 3" charset="2"/>
              <a:buChar char=""/>
            </a:pPr>
            <a:r>
              <a:rPr lang="en-US" sz="2800" dirty="0" smtClean="0">
                <a:latin typeface="Calibri" charset="0"/>
              </a:rPr>
              <a:t>Local Feature</a:t>
            </a:r>
            <a:endParaRPr lang="en-US" sz="2800" dirty="0">
              <a:latin typeface="Calibri" charset="0"/>
            </a:endParaRPr>
          </a:p>
          <a:p>
            <a:pPr hangingPunct="1">
              <a:lnSpc>
                <a:spcPct val="100000"/>
              </a:lnSpc>
              <a:spcBef>
                <a:spcPts val="638"/>
              </a:spcBef>
              <a:buClrTx/>
              <a:buFontTx/>
              <a:buNone/>
            </a:pP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2</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err="1" smtClean="0"/>
              <a:t>HighGUI</a:t>
            </a:r>
            <a:r>
              <a:rPr lang="en-US" sz="4400" dirty="0" smtClean="0"/>
              <a:t> Sample Code</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a:latin typeface="Calibri" charset="0"/>
              </a:rPr>
              <a:t>Example code: load an image from disk and display it on the screen.</a:t>
            </a:r>
          </a:p>
          <a:p>
            <a:pPr marL="0" indent="0" hangingPunct="1">
              <a:lnSpc>
                <a:spcPct val="100000"/>
              </a:lnSpc>
              <a:spcBef>
                <a:spcPts val="638"/>
              </a:spcBef>
              <a:buSzPct val="45000"/>
            </a:pPr>
            <a:r>
              <a:rPr lang="en-US" sz="2400" dirty="0">
                <a:latin typeface="Calibri" charset="0"/>
              </a:rPr>
              <a:t>#include &lt;opencv2/opencv.hpp&gt;</a:t>
            </a:r>
          </a:p>
          <a:p>
            <a:pPr marL="0" indent="0" hangingPunct="1">
              <a:lnSpc>
                <a:spcPct val="100000"/>
              </a:lnSpc>
              <a:spcBef>
                <a:spcPts val="638"/>
              </a:spcBef>
              <a:buSzPct val="45000"/>
            </a:pPr>
            <a:r>
              <a:rPr lang="en-US" sz="2400" dirty="0" err="1">
                <a:latin typeface="Calibri" charset="0"/>
              </a:rPr>
              <a:t>int</a:t>
            </a:r>
            <a:r>
              <a:rPr lang="en-US" sz="2400" dirty="0">
                <a:latin typeface="Calibri" charset="0"/>
              </a:rPr>
              <a:t> main( </a:t>
            </a:r>
            <a:r>
              <a:rPr lang="en-US" sz="2400" dirty="0" err="1">
                <a:latin typeface="Calibri" charset="0"/>
              </a:rPr>
              <a:t>int</a:t>
            </a:r>
            <a:r>
              <a:rPr lang="en-US" sz="2400" dirty="0">
                <a:latin typeface="Calibri" charset="0"/>
              </a:rPr>
              <a:t> </a:t>
            </a:r>
            <a:r>
              <a:rPr lang="en-US" sz="2400" dirty="0" err="1">
                <a:latin typeface="Calibri" charset="0"/>
              </a:rPr>
              <a:t>argc</a:t>
            </a:r>
            <a:r>
              <a:rPr lang="en-US" sz="2400" dirty="0">
                <a:latin typeface="Calibri" charset="0"/>
              </a:rPr>
              <a:t>, char* </a:t>
            </a:r>
            <a:r>
              <a:rPr lang="en-US" sz="2400" dirty="0" err="1">
                <a:latin typeface="Calibri" charset="0"/>
              </a:rPr>
              <a:t>argv</a:t>
            </a:r>
            <a:r>
              <a:rPr lang="en-US" sz="2400" dirty="0">
                <a:latin typeface="Calibri" charset="0"/>
              </a:rPr>
              <a:t>[] ) {</a:t>
            </a:r>
          </a:p>
          <a:p>
            <a:pPr marL="0" indent="0" hangingPunct="1">
              <a:lnSpc>
                <a:spcPct val="100000"/>
              </a:lnSpc>
              <a:spcBef>
                <a:spcPts val="638"/>
              </a:spcBef>
              <a:buSzPct val="45000"/>
            </a:pPr>
            <a:r>
              <a:rPr lang="en-US" sz="2400" dirty="0">
                <a:latin typeface="Calibri" charset="0"/>
              </a:rPr>
              <a:t>	cv::Mat image = cv::</a:t>
            </a:r>
            <a:r>
              <a:rPr lang="en-US" sz="2400" dirty="0" err="1">
                <a:latin typeface="Calibri" charset="0"/>
              </a:rPr>
              <a:t>imread</a:t>
            </a:r>
            <a:r>
              <a:rPr lang="en-US" sz="2400" dirty="0">
                <a:latin typeface="Calibri" charset="0"/>
              </a:rPr>
              <a:t>( </a:t>
            </a:r>
            <a:r>
              <a:rPr lang="en-US" sz="2400" dirty="0" err="1">
                <a:latin typeface="Calibri" charset="0"/>
              </a:rPr>
              <a:t>argv</a:t>
            </a:r>
            <a:r>
              <a:rPr lang="en-US" sz="2400" dirty="0">
                <a:latin typeface="Calibri" charset="0"/>
              </a:rPr>
              <a:t>[1] );</a:t>
            </a:r>
          </a:p>
          <a:p>
            <a:pPr marL="0" indent="0" hangingPunct="1">
              <a:lnSpc>
                <a:spcPct val="100000"/>
              </a:lnSpc>
              <a:spcBef>
                <a:spcPts val="638"/>
              </a:spcBef>
              <a:buSzPct val="45000"/>
            </a:pPr>
            <a:r>
              <a:rPr lang="en-US" sz="2400" dirty="0">
                <a:latin typeface="Calibri" charset="0"/>
              </a:rPr>
              <a:t>	cv::</a:t>
            </a:r>
            <a:r>
              <a:rPr lang="en-US" sz="2400" dirty="0" err="1">
                <a:latin typeface="Calibri" charset="0"/>
              </a:rPr>
              <a:t>namedWindow</a:t>
            </a:r>
            <a:r>
              <a:rPr lang="en-US" sz="2400" dirty="0">
                <a:latin typeface="Calibri" charset="0"/>
              </a:rPr>
              <a:t>( “Example1”,CV_WINDOW_AUTOSIZE </a:t>
            </a:r>
            <a:r>
              <a:rPr lang="en-US" sz="2400" dirty="0" smtClean="0">
                <a:latin typeface="Calibri" charset="0"/>
              </a:rPr>
              <a:t>);</a:t>
            </a:r>
          </a:p>
          <a:p>
            <a:pPr marL="0" indent="0" hangingPunct="1">
              <a:lnSpc>
                <a:spcPct val="100000"/>
              </a:lnSpc>
              <a:spcBef>
                <a:spcPts val="638"/>
              </a:spcBef>
              <a:buSzPct val="45000"/>
            </a:pPr>
            <a:r>
              <a:rPr lang="en-US" sz="2400" dirty="0" smtClean="0">
                <a:latin typeface="Calibri" charset="0"/>
              </a:rPr>
              <a:t>	cv</a:t>
            </a:r>
            <a:r>
              <a:rPr lang="en-US" sz="2400" dirty="0">
                <a:latin typeface="Calibri" charset="0"/>
              </a:rPr>
              <a:t>::</a:t>
            </a:r>
            <a:r>
              <a:rPr lang="en-US" sz="2400" dirty="0" err="1">
                <a:latin typeface="Calibri" charset="0"/>
              </a:rPr>
              <a:t>imshow</a:t>
            </a:r>
            <a:r>
              <a:rPr lang="en-US" sz="2400" dirty="0">
                <a:latin typeface="Calibri" charset="0"/>
              </a:rPr>
              <a:t>( “Example1”, image );</a:t>
            </a:r>
          </a:p>
          <a:p>
            <a:pPr marL="0" indent="0" hangingPunct="1">
              <a:lnSpc>
                <a:spcPct val="100000"/>
              </a:lnSpc>
              <a:spcBef>
                <a:spcPts val="638"/>
              </a:spcBef>
              <a:buSzPct val="45000"/>
            </a:pPr>
            <a:r>
              <a:rPr lang="en-US" sz="2400" dirty="0">
                <a:latin typeface="Calibri" charset="0"/>
              </a:rPr>
              <a:t>	cv::</a:t>
            </a:r>
            <a:r>
              <a:rPr lang="en-US" sz="2400" dirty="0" err="1">
                <a:latin typeface="Calibri" charset="0"/>
              </a:rPr>
              <a:t>waitKey</a:t>
            </a:r>
            <a:r>
              <a:rPr lang="en-US" sz="2400" dirty="0">
                <a:latin typeface="Calibri" charset="0"/>
              </a:rPr>
              <a:t>(0); </a:t>
            </a:r>
          </a:p>
          <a:p>
            <a:pPr marL="0" indent="0" hangingPunct="1">
              <a:lnSpc>
                <a:spcPct val="100000"/>
              </a:lnSpc>
              <a:spcBef>
                <a:spcPts val="638"/>
              </a:spcBef>
              <a:buSzPct val="45000"/>
            </a:pPr>
            <a:r>
              <a:rPr lang="en-US" sz="2400" dirty="0">
                <a:latin typeface="Calibri" charset="0"/>
              </a:rPr>
              <a:t>	cv::</a:t>
            </a:r>
            <a:r>
              <a:rPr lang="en-US" sz="2400" dirty="0" err="1">
                <a:latin typeface="Calibri" charset="0"/>
              </a:rPr>
              <a:t>destroyWindow</a:t>
            </a:r>
            <a:r>
              <a:rPr lang="en-US" sz="2400" dirty="0">
                <a:latin typeface="Calibri" charset="0"/>
              </a:rPr>
              <a:t>( “Example1” );</a:t>
            </a:r>
          </a:p>
          <a:p>
            <a:pPr marL="0" indent="0" hangingPunct="1">
              <a:lnSpc>
                <a:spcPct val="100000"/>
              </a:lnSpc>
              <a:spcBef>
                <a:spcPts val="638"/>
              </a:spcBef>
              <a:buSzPct val="45000"/>
            </a:pPr>
            <a:r>
              <a:rPr lang="en-US" sz="2400" dirty="0">
                <a:latin typeface="Calibri" charset="0"/>
              </a:rPr>
              <a:t>	return 0;</a:t>
            </a:r>
          </a:p>
          <a:p>
            <a:pPr marL="0" indent="0" hangingPunct="1">
              <a:lnSpc>
                <a:spcPct val="100000"/>
              </a:lnSpc>
              <a:spcBef>
                <a:spcPts val="638"/>
              </a:spcBef>
              <a:buSzPct val="45000"/>
            </a:pPr>
            <a:r>
              <a:rPr lang="en-US" sz="2400" dirty="0">
                <a:latin typeface="Calibri" charset="0"/>
              </a:rPr>
              <a:t>}</a:t>
            </a:r>
          </a:p>
          <a:p>
            <a:pPr lvl="1" hangingPunct="1">
              <a:lnSpc>
                <a:spcPct val="100000"/>
              </a:lnSpc>
              <a:spcBef>
                <a:spcPts val="638"/>
              </a:spcBef>
              <a:buSzPct val="45000"/>
              <a:buFont typeface="Wingdings 3" charset="2"/>
              <a:buChar char=""/>
            </a:pP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20</a:t>
            </a:fld>
            <a:endParaRPr lang="en-US"/>
          </a:p>
        </p:txBody>
      </p:sp>
    </p:spTree>
    <p:extLst>
      <p:ext uri="{BB962C8B-B14F-4D97-AF65-F5344CB8AC3E}">
        <p14:creationId xmlns:p14="http://schemas.microsoft.com/office/powerpoint/2010/main" val="11637913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err="1" smtClean="0"/>
              <a:t>HighGUI</a:t>
            </a:r>
            <a:r>
              <a:rPr lang="en-US" sz="4400" dirty="0" smtClean="0"/>
              <a:t> Sample Code</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a:latin typeface="Calibri" charset="0"/>
              </a:rPr>
              <a:t>Example code: load </a:t>
            </a:r>
            <a:r>
              <a:rPr lang="en-US" sz="2400" dirty="0" smtClean="0">
                <a:latin typeface="Calibri" charset="0"/>
              </a:rPr>
              <a:t>a video file and process each frame.</a:t>
            </a:r>
            <a:endParaRPr lang="en-US" sz="2400" dirty="0">
              <a:latin typeface="Calibri" charset="0"/>
            </a:endParaRPr>
          </a:p>
          <a:p>
            <a:pPr marL="0" indent="0" hangingPunct="1">
              <a:lnSpc>
                <a:spcPct val="100000"/>
              </a:lnSpc>
              <a:spcBef>
                <a:spcPts val="638"/>
              </a:spcBef>
              <a:buSzPct val="45000"/>
            </a:pPr>
            <a:r>
              <a:rPr lang="en-US" sz="2000" dirty="0">
                <a:latin typeface="Calibri" charset="0"/>
              </a:rPr>
              <a:t>#include &lt;opencv2/opencv.hpp&gt;</a:t>
            </a:r>
          </a:p>
          <a:p>
            <a:pPr marL="0" indent="0" hangingPunct="1">
              <a:lnSpc>
                <a:spcPct val="100000"/>
              </a:lnSpc>
              <a:spcBef>
                <a:spcPts val="638"/>
              </a:spcBef>
              <a:buSzPct val="45000"/>
            </a:pPr>
            <a:r>
              <a:rPr lang="en-US" sz="2000" dirty="0" err="1">
                <a:latin typeface="Calibri" charset="0"/>
              </a:rPr>
              <a:t>int</a:t>
            </a:r>
            <a:r>
              <a:rPr lang="en-US" sz="2000" dirty="0">
                <a:latin typeface="Calibri" charset="0"/>
              </a:rPr>
              <a:t> main( </a:t>
            </a:r>
            <a:r>
              <a:rPr lang="en-US" sz="2000" dirty="0" err="1">
                <a:latin typeface="Calibri" charset="0"/>
              </a:rPr>
              <a:t>int</a:t>
            </a:r>
            <a:r>
              <a:rPr lang="en-US" sz="2000" dirty="0">
                <a:latin typeface="Calibri" charset="0"/>
              </a:rPr>
              <a:t> </a:t>
            </a:r>
            <a:r>
              <a:rPr lang="en-US" sz="2000" dirty="0" err="1">
                <a:latin typeface="Calibri" charset="0"/>
              </a:rPr>
              <a:t>argc</a:t>
            </a:r>
            <a:r>
              <a:rPr lang="en-US" sz="2000" dirty="0">
                <a:latin typeface="Calibri" charset="0"/>
              </a:rPr>
              <a:t>, char* </a:t>
            </a:r>
            <a:r>
              <a:rPr lang="en-US" sz="2000" dirty="0" err="1">
                <a:latin typeface="Calibri" charset="0"/>
              </a:rPr>
              <a:t>argv</a:t>
            </a:r>
            <a:r>
              <a:rPr lang="en-US" sz="2000" dirty="0">
                <a:latin typeface="Calibri" charset="0"/>
              </a:rPr>
              <a:t>[] ) {</a:t>
            </a:r>
          </a:p>
          <a:p>
            <a:pPr marL="0" indent="0" hangingPunct="1">
              <a:lnSpc>
                <a:spcPct val="100000"/>
              </a:lnSpc>
              <a:spcBef>
                <a:spcPts val="638"/>
              </a:spcBef>
              <a:buSzPct val="45000"/>
            </a:pPr>
            <a:r>
              <a:rPr lang="en-US" sz="2000" dirty="0" smtClean="0">
                <a:latin typeface="Calibri" charset="0"/>
              </a:rPr>
              <a:t>	cv</a:t>
            </a:r>
            <a:r>
              <a:rPr lang="en-US" sz="2000" dirty="0">
                <a:latin typeface="Calibri" charset="0"/>
              </a:rPr>
              <a:t>::</a:t>
            </a:r>
            <a:r>
              <a:rPr lang="en-US" sz="2000" dirty="0" err="1">
                <a:latin typeface="Calibri" charset="0"/>
              </a:rPr>
              <a:t>VideoCapture</a:t>
            </a:r>
            <a:r>
              <a:rPr lang="en-US" sz="2000" dirty="0">
                <a:latin typeface="Calibri" charset="0"/>
              </a:rPr>
              <a:t> capture("filename.avi");	</a:t>
            </a:r>
            <a:endParaRPr lang="en-US" sz="2000" dirty="0" smtClean="0">
              <a:latin typeface="Calibri" charset="0"/>
            </a:endParaRPr>
          </a:p>
          <a:p>
            <a:pPr marL="0" indent="0" hangingPunct="1">
              <a:lnSpc>
                <a:spcPct val="100000"/>
              </a:lnSpc>
              <a:spcBef>
                <a:spcPts val="638"/>
              </a:spcBef>
              <a:buSzPct val="45000"/>
            </a:pPr>
            <a:r>
              <a:rPr lang="en-US" sz="2000" dirty="0">
                <a:latin typeface="Calibri" charset="0"/>
              </a:rPr>
              <a:t>	</a:t>
            </a:r>
            <a:r>
              <a:rPr lang="en-US" sz="2000" dirty="0" smtClean="0">
                <a:latin typeface="Calibri" charset="0"/>
              </a:rPr>
              <a:t>if </a:t>
            </a:r>
            <a:r>
              <a:rPr lang="en-US" sz="2000" dirty="0">
                <a:latin typeface="Calibri" charset="0"/>
              </a:rPr>
              <a:t>(!</a:t>
            </a:r>
            <a:r>
              <a:rPr lang="en-US" sz="2000" dirty="0" err="1">
                <a:latin typeface="Calibri" charset="0"/>
              </a:rPr>
              <a:t>capture.isOpened</a:t>
            </a:r>
            <a:r>
              <a:rPr lang="en-US" sz="2000" dirty="0" smtClean="0">
                <a:latin typeface="Calibri" charset="0"/>
              </a:rPr>
              <a:t>())	return </a:t>
            </a:r>
            <a:r>
              <a:rPr lang="en-US" sz="2000" dirty="0">
                <a:latin typeface="Calibri" charset="0"/>
              </a:rPr>
              <a:t>1;	</a:t>
            </a:r>
            <a:endParaRPr lang="en-US" sz="2000" dirty="0" smtClean="0">
              <a:latin typeface="Calibri" charset="0"/>
            </a:endParaRPr>
          </a:p>
          <a:p>
            <a:pPr marL="0" indent="0" hangingPunct="1">
              <a:lnSpc>
                <a:spcPct val="100000"/>
              </a:lnSpc>
              <a:spcBef>
                <a:spcPts val="638"/>
              </a:spcBef>
              <a:buSzPct val="45000"/>
            </a:pPr>
            <a:r>
              <a:rPr lang="en-US" sz="2000" dirty="0">
                <a:latin typeface="Calibri" charset="0"/>
              </a:rPr>
              <a:t>	</a:t>
            </a:r>
            <a:r>
              <a:rPr lang="en-US" sz="2000" dirty="0" smtClean="0">
                <a:latin typeface="Calibri" charset="0"/>
              </a:rPr>
              <a:t>cv</a:t>
            </a:r>
            <a:r>
              <a:rPr lang="en-US" sz="2000" dirty="0">
                <a:latin typeface="Calibri" charset="0"/>
              </a:rPr>
              <a:t>::Mat frame</a:t>
            </a:r>
            <a:r>
              <a:rPr lang="en-US" sz="2000" dirty="0" smtClean="0">
                <a:latin typeface="Calibri" charset="0"/>
              </a:rPr>
              <a:t>; </a:t>
            </a:r>
          </a:p>
          <a:p>
            <a:pPr marL="0" indent="0" hangingPunct="1">
              <a:lnSpc>
                <a:spcPct val="100000"/>
              </a:lnSpc>
              <a:spcBef>
                <a:spcPts val="638"/>
              </a:spcBef>
              <a:buSzPct val="45000"/>
            </a:pPr>
            <a:r>
              <a:rPr lang="en-US" sz="2000" dirty="0">
                <a:latin typeface="Calibri" charset="0"/>
              </a:rPr>
              <a:t>	</a:t>
            </a:r>
            <a:r>
              <a:rPr lang="en-US" sz="2000" dirty="0" smtClean="0">
                <a:latin typeface="Calibri" charset="0"/>
              </a:rPr>
              <a:t>while </a:t>
            </a:r>
            <a:r>
              <a:rPr lang="en-US" sz="2000" dirty="0">
                <a:latin typeface="Calibri" charset="0"/>
              </a:rPr>
              <a:t>(true) </a:t>
            </a:r>
            <a:r>
              <a:rPr lang="en-US" sz="2000" dirty="0" smtClean="0">
                <a:latin typeface="Calibri" charset="0"/>
              </a:rPr>
              <a:t>{</a:t>
            </a:r>
          </a:p>
          <a:p>
            <a:pPr marL="0" indent="0" hangingPunct="1">
              <a:lnSpc>
                <a:spcPct val="100000"/>
              </a:lnSpc>
              <a:spcBef>
                <a:spcPts val="638"/>
              </a:spcBef>
              <a:buSzPct val="45000"/>
            </a:pPr>
            <a:r>
              <a:rPr lang="en-US" sz="2000" dirty="0">
                <a:latin typeface="Calibri" charset="0"/>
              </a:rPr>
              <a:t>	</a:t>
            </a:r>
            <a:r>
              <a:rPr lang="en-US" sz="2000" dirty="0" smtClean="0">
                <a:latin typeface="Calibri" charset="0"/>
              </a:rPr>
              <a:t>	capture &gt;&gt; frame; if(!</a:t>
            </a:r>
            <a:r>
              <a:rPr lang="en-US" sz="2000" dirty="0" err="1" smtClean="0">
                <a:latin typeface="Calibri" charset="0"/>
              </a:rPr>
              <a:t>frame.data</a:t>
            </a:r>
            <a:r>
              <a:rPr lang="en-US" sz="2000" dirty="0" smtClean="0">
                <a:latin typeface="Calibri" charset="0"/>
              </a:rPr>
              <a:t>) break;</a:t>
            </a:r>
          </a:p>
          <a:p>
            <a:pPr marL="0" indent="0" hangingPunct="1">
              <a:lnSpc>
                <a:spcPct val="100000"/>
              </a:lnSpc>
              <a:spcBef>
                <a:spcPts val="638"/>
              </a:spcBef>
              <a:buSzPct val="45000"/>
            </a:pPr>
            <a:r>
              <a:rPr lang="en-US" sz="2000" dirty="0">
                <a:latin typeface="Calibri" charset="0"/>
              </a:rPr>
              <a:t>	</a:t>
            </a:r>
            <a:r>
              <a:rPr lang="en-US" sz="2000" dirty="0" smtClean="0">
                <a:latin typeface="Calibri" charset="0"/>
              </a:rPr>
              <a:t>	//process </a:t>
            </a:r>
            <a:r>
              <a:rPr lang="en-US" sz="2000" dirty="0">
                <a:latin typeface="Calibri" charset="0"/>
              </a:rPr>
              <a:t>the frame </a:t>
            </a:r>
            <a:r>
              <a:rPr lang="en-US" sz="2000" dirty="0" smtClean="0">
                <a:latin typeface="Calibri" charset="0"/>
              </a:rPr>
              <a:t>here</a:t>
            </a:r>
          </a:p>
          <a:p>
            <a:pPr marL="0" indent="0" hangingPunct="1">
              <a:lnSpc>
                <a:spcPct val="100000"/>
              </a:lnSpc>
              <a:spcBef>
                <a:spcPts val="638"/>
              </a:spcBef>
              <a:buSzPct val="45000"/>
            </a:pPr>
            <a:r>
              <a:rPr lang="en-US" sz="2000" dirty="0" smtClean="0">
                <a:latin typeface="Calibri" charset="0"/>
              </a:rPr>
              <a:t>	}</a:t>
            </a:r>
          </a:p>
          <a:p>
            <a:pPr marL="0" indent="0" hangingPunct="1">
              <a:lnSpc>
                <a:spcPct val="100000"/>
              </a:lnSpc>
              <a:spcBef>
                <a:spcPts val="638"/>
              </a:spcBef>
              <a:buSzPct val="45000"/>
            </a:pPr>
            <a:r>
              <a:rPr lang="en-US" sz="2000" dirty="0">
                <a:latin typeface="Calibri" charset="0"/>
              </a:rPr>
              <a:t>	</a:t>
            </a:r>
            <a:r>
              <a:rPr lang="en-US" altLang="zh-CN" sz="2000" dirty="0" err="1" smtClean="0">
                <a:latin typeface="Calibri" charset="0"/>
              </a:rPr>
              <a:t>capture.release</a:t>
            </a:r>
            <a:r>
              <a:rPr lang="en-US" altLang="zh-CN" sz="2000" dirty="0">
                <a:latin typeface="Calibri" charset="0"/>
              </a:rPr>
              <a:t>();</a:t>
            </a:r>
            <a:endParaRPr lang="en-US" sz="2000" dirty="0" smtClean="0">
              <a:latin typeface="Calibri" charset="0"/>
            </a:endParaRPr>
          </a:p>
          <a:p>
            <a:pPr marL="0" indent="0" hangingPunct="1">
              <a:lnSpc>
                <a:spcPct val="100000"/>
              </a:lnSpc>
              <a:spcBef>
                <a:spcPts val="638"/>
              </a:spcBef>
              <a:buSzPct val="45000"/>
            </a:pPr>
            <a:r>
              <a:rPr lang="en-US" sz="2000" dirty="0">
                <a:latin typeface="Calibri" charset="0"/>
              </a:rPr>
              <a:t>	</a:t>
            </a:r>
            <a:r>
              <a:rPr lang="en-US" sz="2000" dirty="0" smtClean="0">
                <a:latin typeface="Calibri" charset="0"/>
              </a:rPr>
              <a:t>return 0;</a:t>
            </a:r>
          </a:p>
          <a:p>
            <a:pPr marL="0" indent="0" hangingPunct="1">
              <a:lnSpc>
                <a:spcPct val="100000"/>
              </a:lnSpc>
              <a:spcBef>
                <a:spcPts val="638"/>
              </a:spcBef>
              <a:buSzPct val="45000"/>
            </a:pPr>
            <a:r>
              <a:rPr lang="en-US" sz="2000" dirty="0" smtClean="0">
                <a:latin typeface="Calibri" charset="0"/>
              </a:rPr>
              <a:t>}</a:t>
            </a:r>
            <a:endParaRPr lang="en-US" sz="20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21</a:t>
            </a:fld>
            <a:endParaRPr lang="en-US"/>
          </a:p>
        </p:txBody>
      </p:sp>
    </p:spTree>
    <p:extLst>
      <p:ext uri="{BB962C8B-B14F-4D97-AF65-F5344CB8AC3E}">
        <p14:creationId xmlns:p14="http://schemas.microsoft.com/office/powerpoint/2010/main" val="31774944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smtClean="0"/>
              <a:t>Key Classes</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marL="457200" lvl="1" indent="0" hangingPunct="1">
              <a:lnSpc>
                <a:spcPct val="100000"/>
              </a:lnSpc>
              <a:spcBef>
                <a:spcPts val="638"/>
              </a:spcBef>
              <a:buSzPct val="45000"/>
            </a:pPr>
            <a:endParaRPr lang="en-US" sz="2400" dirty="0">
              <a:latin typeface="Calibri" charset="0"/>
            </a:endParaRPr>
          </a:p>
        </p:txBody>
      </p:sp>
      <p:pic>
        <p:nvPicPr>
          <p:cNvPr id="5" name="Picture 2"/>
          <p:cNvPicPr>
            <a:picLocks noChangeAspect="1" noChangeArrowheads="1"/>
          </p:cNvPicPr>
          <p:nvPr/>
        </p:nvPicPr>
        <p:blipFill>
          <a:blip r:embed="rId3" cstate="print"/>
          <a:srcRect/>
          <a:stretch>
            <a:fillRect/>
          </a:stretch>
        </p:blipFill>
        <p:spPr bwMode="auto">
          <a:xfrm>
            <a:off x="537229" y="1412776"/>
            <a:ext cx="8149571" cy="4420678"/>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EA772444-35E4-4BD1-8B95-D033C4631D28}" type="slidenum">
              <a:rPr lang="en-US" smtClean="0"/>
              <a:pPr/>
              <a:t>22</a:t>
            </a:fld>
            <a:endParaRPr lang="en-US"/>
          </a:p>
        </p:txBody>
      </p:sp>
    </p:spTree>
    <p:extLst>
      <p:ext uri="{BB962C8B-B14F-4D97-AF65-F5344CB8AC3E}">
        <p14:creationId xmlns:p14="http://schemas.microsoft.com/office/powerpoint/2010/main" val="117234596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smtClean="0"/>
              <a:t>Manipulate an Image (Mat)</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marL="0" indent="0" hangingPunct="1">
              <a:lnSpc>
                <a:spcPct val="100000"/>
              </a:lnSpc>
              <a:spcBef>
                <a:spcPts val="638"/>
              </a:spcBef>
              <a:buSzPct val="45000"/>
            </a:pPr>
            <a:endParaRPr lang="en-US" sz="2400" dirty="0" smtClean="0">
              <a:latin typeface="Calibri" charset="0"/>
            </a:endParaRPr>
          </a:p>
          <a:p>
            <a:pPr hangingPunct="1">
              <a:lnSpc>
                <a:spcPct val="100000"/>
              </a:lnSpc>
              <a:spcBef>
                <a:spcPts val="638"/>
              </a:spcBef>
              <a:buSzPct val="45000"/>
              <a:buFont typeface="Wingdings 3" charset="2"/>
              <a:buChar char=""/>
            </a:pPr>
            <a:endParaRPr lang="en-US" sz="2000" dirty="0">
              <a:latin typeface="Calibri" charset="0"/>
            </a:endParaRPr>
          </a:p>
          <a:p>
            <a:pPr lvl="1" hangingPunct="1">
              <a:lnSpc>
                <a:spcPct val="100000"/>
              </a:lnSpc>
              <a:spcBef>
                <a:spcPts val="638"/>
              </a:spcBef>
              <a:buSzPct val="45000"/>
              <a:buFont typeface="Wingdings 3" charset="2"/>
              <a:buChar char=""/>
            </a:pPr>
            <a:endParaRPr lang="en-US" sz="2400" dirty="0">
              <a:latin typeface="Calibri" charset="0"/>
            </a:endParaRPr>
          </a:p>
        </p:txBody>
      </p:sp>
      <p:grpSp>
        <p:nvGrpSpPr>
          <p:cNvPr id="2" name="组合 1"/>
          <p:cNvGrpSpPr/>
          <p:nvPr/>
        </p:nvGrpSpPr>
        <p:grpSpPr>
          <a:xfrm>
            <a:off x="114742" y="1062236"/>
            <a:ext cx="8146469" cy="5244902"/>
            <a:chOff x="70222" y="656807"/>
            <a:chExt cx="9075825" cy="5843246"/>
          </a:xfrm>
        </p:grpSpPr>
        <p:pic>
          <p:nvPicPr>
            <p:cNvPr id="5" name="Picture 2"/>
            <p:cNvPicPr>
              <a:picLocks noChangeAspect="1" noChangeArrowheads="1"/>
            </p:cNvPicPr>
            <p:nvPr/>
          </p:nvPicPr>
          <p:blipFill>
            <a:blip r:embed="rId3" cstate="print"/>
            <a:srcRect/>
            <a:stretch>
              <a:fillRect/>
            </a:stretch>
          </p:blipFill>
          <p:spPr bwMode="auto">
            <a:xfrm>
              <a:off x="70222" y="656807"/>
              <a:ext cx="4716266" cy="5843246"/>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4802606" y="2433182"/>
              <a:ext cx="4343441" cy="2703261"/>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a:stretch>
              <a:fillRect/>
            </a:stretch>
          </p:blipFill>
          <p:spPr bwMode="auto">
            <a:xfrm>
              <a:off x="4744689" y="1864450"/>
              <a:ext cx="4181995" cy="675553"/>
            </a:xfrm>
            <a:prstGeom prst="rect">
              <a:avLst/>
            </a:prstGeom>
            <a:noFill/>
            <a:ln w="9525">
              <a:noFill/>
              <a:miter lim="800000"/>
              <a:headEnd/>
              <a:tailEnd/>
            </a:ln>
          </p:spPr>
        </p:pic>
        <p:sp>
          <p:nvSpPr>
            <p:cNvPr id="8" name="TextBox 7"/>
            <p:cNvSpPr txBox="1"/>
            <p:nvPr/>
          </p:nvSpPr>
          <p:spPr>
            <a:xfrm>
              <a:off x="4725354" y="5271911"/>
              <a:ext cx="4415184" cy="1123244"/>
            </a:xfrm>
            <a:prstGeom prst="rect">
              <a:avLst/>
            </a:prstGeom>
            <a:noFill/>
          </p:spPr>
          <p:txBody>
            <a:bodyPr wrap="none" rtlCol="0">
              <a:spAutoFit/>
            </a:bodyPr>
            <a:lstStyle/>
            <a:p>
              <a:r>
                <a:rPr lang="en-US" sz="1600" dirty="0" smtClean="0">
                  <a:solidFill>
                    <a:srgbClr val="0000FF"/>
                  </a:solidFill>
                  <a:latin typeface="+mn-lt"/>
                </a:rPr>
                <a:t>Mat does reference counting, so it does</a:t>
              </a:r>
            </a:p>
            <a:p>
              <a:r>
                <a:rPr lang="en-US" sz="1600" dirty="0" smtClean="0">
                  <a:solidFill>
                    <a:srgbClr val="0000FF"/>
                  </a:solidFill>
                  <a:latin typeface="+mn-lt"/>
                </a:rPr>
                <a:t>the right thing when it goes out of scope</a:t>
              </a:r>
            </a:p>
            <a:p>
              <a:r>
                <a:rPr lang="en-US" sz="1600" dirty="0" smtClean="0">
                  <a:solidFill>
                    <a:srgbClr val="0000FF"/>
                  </a:solidFill>
                  <a:latin typeface="+mn-lt"/>
                </a:rPr>
                <a:t>you can also easily make STL vectors or maps </a:t>
              </a:r>
            </a:p>
            <a:p>
              <a:r>
                <a:rPr lang="en-US" sz="1600" dirty="0" smtClean="0">
                  <a:solidFill>
                    <a:srgbClr val="0000FF"/>
                  </a:solidFill>
                  <a:latin typeface="+mn-lt"/>
                </a:rPr>
                <a:t>out of Mat.</a:t>
              </a:r>
              <a:endParaRPr lang="en-US" sz="1600" dirty="0">
                <a:solidFill>
                  <a:srgbClr val="0000FF"/>
                </a:solidFill>
                <a:latin typeface="+mn-lt"/>
              </a:endParaRPr>
            </a:p>
          </p:txBody>
        </p:sp>
      </p:grpSp>
      <p:sp>
        <p:nvSpPr>
          <p:cNvPr id="3" name="灯片编号占位符 2"/>
          <p:cNvSpPr>
            <a:spLocks noGrp="1"/>
          </p:cNvSpPr>
          <p:nvPr>
            <p:ph type="sldNum" sz="quarter" idx="12"/>
          </p:nvPr>
        </p:nvSpPr>
        <p:spPr/>
        <p:txBody>
          <a:bodyPr/>
          <a:lstStyle/>
          <a:p>
            <a:fld id="{EA772444-35E4-4BD1-8B95-D033C4631D28}" type="slidenum">
              <a:rPr lang="en-US" smtClean="0"/>
              <a:pPr/>
              <a:t>23</a:t>
            </a:fld>
            <a:endParaRPr lang="en-US"/>
          </a:p>
        </p:txBody>
      </p:sp>
    </p:spTree>
    <p:extLst>
      <p:ext uri="{BB962C8B-B14F-4D97-AF65-F5344CB8AC3E}">
        <p14:creationId xmlns:p14="http://schemas.microsoft.com/office/powerpoint/2010/main" val="3395751145"/>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err="1" smtClean="0"/>
              <a:t>AdaBoost</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smtClean="0">
                <a:latin typeface="Calibri" charset="0"/>
              </a:rPr>
              <a:t>Boosting</a:t>
            </a:r>
          </a:p>
          <a:p>
            <a:pPr lvl="1" hangingPunct="1">
              <a:lnSpc>
                <a:spcPct val="100000"/>
              </a:lnSpc>
              <a:spcBef>
                <a:spcPts val="638"/>
              </a:spcBef>
              <a:buSzPct val="45000"/>
              <a:buFont typeface="Wingdings 3" charset="2"/>
              <a:buChar char=""/>
            </a:pPr>
            <a:r>
              <a:rPr lang="en-US" sz="2400" dirty="0" smtClean="0">
                <a:latin typeface="Calibri" charset="0"/>
              </a:rPr>
              <a:t>Covered in Lecture 2 (Sept 7).</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Can a set of weak learners create a single strong learner</a:t>
            </a:r>
            <a:r>
              <a:rPr lang="en-US" sz="2400" dirty="0" smtClean="0">
                <a:latin typeface="Calibri" charset="0"/>
              </a:rPr>
              <a:t>?</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smtClean="0">
                <a:latin typeface="Calibri" charset="0"/>
              </a:rPr>
              <a:t>Weak </a:t>
            </a:r>
            <a:r>
              <a:rPr lang="en-US" sz="2400" dirty="0">
                <a:latin typeface="Calibri" charset="0"/>
              </a:rPr>
              <a:t>classifiers weighted by its </a:t>
            </a:r>
            <a:r>
              <a:rPr lang="en-US" sz="2400" dirty="0" smtClean="0">
                <a:latin typeface="Calibri" charset="0"/>
              </a:rPr>
              <a:t>accuracy.</a:t>
            </a:r>
            <a:endParaRPr lang="en-US" sz="2400" dirty="0">
              <a:latin typeface="Calibri" charset="0"/>
            </a:endParaRPr>
          </a:p>
          <a:p>
            <a:pPr hangingPunct="1">
              <a:lnSpc>
                <a:spcPct val="100000"/>
              </a:lnSpc>
              <a:spcBef>
                <a:spcPts val="638"/>
              </a:spcBef>
              <a:buSzPct val="45000"/>
              <a:buFont typeface="Wingdings 3" charset="2"/>
              <a:buChar char=""/>
            </a:pPr>
            <a:r>
              <a:rPr lang="en-US" sz="2400" dirty="0">
                <a:latin typeface="Calibri" charset="0"/>
              </a:rPr>
              <a:t>Adaptive Boosting</a:t>
            </a:r>
          </a:p>
          <a:p>
            <a:pPr lvl="1" hangingPunct="1">
              <a:lnSpc>
                <a:spcPct val="100000"/>
              </a:lnSpc>
              <a:spcBef>
                <a:spcPts val="638"/>
              </a:spcBef>
              <a:buSzPct val="45000"/>
              <a:buFont typeface="Wingdings 3" charset="2"/>
              <a:buChar char=""/>
            </a:pPr>
            <a:r>
              <a:rPr lang="en-US" sz="2400" dirty="0" smtClean="0">
                <a:latin typeface="Calibri" charset="0"/>
              </a:rPr>
              <a:t>Subsequent </a:t>
            </a:r>
            <a:r>
              <a:rPr lang="en-US" sz="2400" dirty="0">
                <a:latin typeface="Calibri" charset="0"/>
              </a:rPr>
              <a:t>classifiers focus on instances misclassified by previous </a:t>
            </a:r>
            <a:r>
              <a:rPr lang="en-US" sz="2400" dirty="0" smtClean="0">
                <a:latin typeface="Calibri" charset="0"/>
              </a:rPr>
              <a:t>classifiers.</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smtClean="0">
                <a:latin typeface="Calibri" charset="0"/>
              </a:rPr>
              <a:t>Formulated </a:t>
            </a:r>
            <a:r>
              <a:rPr lang="en-US" sz="2400" dirty="0">
                <a:latin typeface="Calibri" charset="0"/>
              </a:rPr>
              <a:t>by </a:t>
            </a:r>
            <a:r>
              <a:rPr lang="en-US" sz="2400" dirty="0" err="1">
                <a:latin typeface="Calibri" charset="0"/>
              </a:rPr>
              <a:t>Yoav</a:t>
            </a:r>
            <a:r>
              <a:rPr lang="en-US" sz="2400" dirty="0">
                <a:latin typeface="Calibri" charset="0"/>
              </a:rPr>
              <a:t> Freund and Robert </a:t>
            </a:r>
            <a:r>
              <a:rPr lang="en-US" sz="2400" dirty="0" err="1" smtClean="0">
                <a:latin typeface="Calibri" charset="0"/>
              </a:rPr>
              <a:t>Schapire</a:t>
            </a:r>
            <a:r>
              <a:rPr lang="en-US" sz="2400" dirty="0" smtClean="0">
                <a:latin typeface="Calibri" charset="0"/>
              </a:rPr>
              <a:t>.</a:t>
            </a:r>
            <a:endParaRPr lang="en-US" sz="2400" dirty="0">
              <a:latin typeface="Calibri" charset="0"/>
            </a:endParaRPr>
          </a:p>
          <a:p>
            <a:pPr hangingPunct="1">
              <a:lnSpc>
                <a:spcPct val="100000"/>
              </a:lnSpc>
              <a:spcBef>
                <a:spcPts val="638"/>
              </a:spcBef>
              <a:buSzPct val="45000"/>
              <a:buFont typeface="Wingdings 3" charset="2"/>
              <a:buChar char=""/>
            </a:pPr>
            <a:r>
              <a:rPr lang="en-US" sz="2400" dirty="0">
                <a:latin typeface="Calibri" charset="0"/>
              </a:rPr>
              <a:t>Y. Freund, R.E. </a:t>
            </a:r>
            <a:r>
              <a:rPr lang="en-US" sz="2400" dirty="0" err="1">
                <a:latin typeface="Calibri" charset="0"/>
              </a:rPr>
              <a:t>Schapire</a:t>
            </a:r>
            <a:r>
              <a:rPr lang="en-US" sz="2400" dirty="0">
                <a:latin typeface="Calibri" charset="0"/>
              </a:rPr>
              <a:t>.  A Decision-theoretic Generalization of On-line </a:t>
            </a:r>
            <a:r>
              <a:rPr lang="en-US" sz="2400" dirty="0" err="1">
                <a:latin typeface="Calibri" charset="0"/>
              </a:rPr>
              <a:t>Learningand</a:t>
            </a:r>
            <a:r>
              <a:rPr lang="en-US" sz="2400" dirty="0">
                <a:latin typeface="Calibri" charset="0"/>
              </a:rPr>
              <a:t> an Application to Boosting.  Journal of Computer and System Sciences. 1997</a:t>
            </a:r>
          </a:p>
          <a:p>
            <a:pPr lvl="1" hangingPunct="1">
              <a:lnSpc>
                <a:spcPct val="100000"/>
              </a:lnSpc>
              <a:spcBef>
                <a:spcPts val="638"/>
              </a:spcBef>
              <a:buSzPct val="45000"/>
              <a:buFont typeface="Wingdings 3" charset="2"/>
              <a:buChar char=""/>
            </a:pP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24</a:t>
            </a:fld>
            <a:endParaRPr lang="en-US"/>
          </a:p>
        </p:txBody>
      </p:sp>
    </p:spTree>
    <p:extLst>
      <p:ext uri="{BB962C8B-B14F-4D97-AF65-F5344CB8AC3E}">
        <p14:creationId xmlns:p14="http://schemas.microsoft.com/office/powerpoint/2010/main" val="28350756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a:t>Face Detection</a:t>
            </a:r>
          </a:p>
        </p:txBody>
      </p:sp>
      <p:sp>
        <p:nvSpPr>
          <p:cNvPr id="16386" name="Text Box 2"/>
          <p:cNvSpPr txBox="1">
            <a:spLocks noChangeArrowheads="1"/>
          </p:cNvSpPr>
          <p:nvPr/>
        </p:nvSpPr>
        <p:spPr bwMode="auto">
          <a:xfrm rot="16200000">
            <a:off x="7116763" y="4278312"/>
            <a:ext cx="3505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Unicode MS" charset="0"/>
              </a:defRPr>
            </a:lvl9pPr>
          </a:lstStyle>
          <a:p>
            <a:pPr hangingPunct="1">
              <a:lnSpc>
                <a:spcPct val="100000"/>
              </a:lnSpc>
              <a:buClrTx/>
              <a:buFontTx/>
              <a:buNone/>
            </a:pPr>
            <a:r>
              <a:rPr lang="en-US">
                <a:solidFill>
                  <a:srgbClr val="1F497D"/>
                </a:solidFill>
                <a:latin typeface="Gill Sans MT" pitchFamily="32" charset="0"/>
              </a:rPr>
              <a:t>Photo Courtesy Nikon Corp. </a:t>
            </a:r>
          </a:p>
        </p:txBody>
      </p:sp>
      <p:sp>
        <p:nvSpPr>
          <p:cNvPr id="16388" name="Text Box 4"/>
          <p:cNvSpPr txBox="1">
            <a:spLocks noChangeArrowheads="1"/>
          </p:cNvSpPr>
          <p:nvPr/>
        </p:nvSpPr>
        <p:spPr bwMode="auto">
          <a:xfrm>
            <a:off x="457200" y="1219200"/>
            <a:ext cx="8229600" cy="493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1203325"/>
            <a:ext cx="7002463" cy="4953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p:txBody>
          <a:bodyPr/>
          <a:lstStyle/>
          <a:p>
            <a:fld id="{EA772444-35E4-4BD1-8B95-D033C4631D28}" type="slidenum">
              <a:rPr lang="en-US" smtClean="0"/>
              <a:pPr/>
              <a:t>25</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zh-CN" smtClean="0"/>
              <a:t>Face Detection</a:t>
            </a:r>
          </a:p>
        </p:txBody>
      </p:sp>
      <p:sp>
        <p:nvSpPr>
          <p:cNvPr id="27651" name="Slide Number Placeholder 4"/>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eaLnBrk="1" hangingPunct="1"/>
            <a:fld id="{189FD9BC-196B-4A60-95DA-9FA0494D65BA}" type="slidenum">
              <a:rPr lang="en-US" altLang="zh-CN">
                <a:solidFill>
                  <a:schemeClr val="tx2"/>
                </a:solidFill>
              </a:rPr>
              <a:pPr eaLnBrk="1" hangingPunct="1"/>
              <a:t>26</a:t>
            </a:fld>
            <a:endParaRPr lang="en-US" altLang="zh-CN">
              <a:solidFill>
                <a:schemeClr val="tx2"/>
              </a:solidFill>
            </a:endParaRPr>
          </a:p>
        </p:txBody>
      </p:sp>
      <p:sp>
        <p:nvSpPr>
          <p:cNvPr id="27652" name="Content Placeholder 5"/>
          <p:cNvSpPr>
            <a:spLocks noGrp="1"/>
          </p:cNvSpPr>
          <p:nvPr>
            <p:ph sz="quarter" idx="1"/>
          </p:nvPr>
        </p:nvSpPr>
        <p:spPr>
          <a:xfrm>
            <a:off x="457200" y="1219200"/>
            <a:ext cx="8229600" cy="4514055"/>
          </a:xfrm>
        </p:spPr>
        <p:txBody>
          <a:bodyPr>
            <a:normAutofit lnSpcReduction="10000"/>
          </a:bodyPr>
          <a:lstStyle/>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defTabSz="457200" eaLnBrk="1" fontAlgn="base">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400" dirty="0">
                <a:solidFill>
                  <a:srgbClr val="000000"/>
                </a:solidFill>
                <a:latin typeface="Calibri" charset="0"/>
                <a:cs typeface="Arial Unicode MS" charset="0"/>
              </a:rPr>
              <a:t>Slide a window over the image</a:t>
            </a:r>
          </a:p>
          <a:p>
            <a:pPr lvl="1" defTabSz="457200" eaLnBrk="1" fontAlgn="base">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400" dirty="0">
                <a:solidFill>
                  <a:srgbClr val="000000"/>
                </a:solidFill>
                <a:latin typeface="Calibri" charset="0"/>
                <a:cs typeface="Arial Unicode MS" charset="0"/>
              </a:rPr>
              <a:t>Also change the size of the window</a:t>
            </a:r>
          </a:p>
          <a:p>
            <a:pPr defTabSz="457200" fontAlgn="base">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400" dirty="0">
                <a:solidFill>
                  <a:srgbClr val="000000"/>
                </a:solidFill>
                <a:latin typeface="Calibri" charset="0"/>
                <a:cs typeface="Arial Unicode MS" charset="0"/>
              </a:rPr>
              <a:t>Extract features for each window</a:t>
            </a:r>
          </a:p>
          <a:p>
            <a:pPr defTabSz="457200" fontAlgn="base">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400" dirty="0">
                <a:solidFill>
                  <a:srgbClr val="000000"/>
                </a:solidFill>
                <a:latin typeface="Calibri" charset="0"/>
                <a:cs typeface="Arial Unicode MS" charset="0"/>
              </a:rPr>
              <a:t>Classify each window into face/non-face</a:t>
            </a:r>
          </a:p>
        </p:txBody>
      </p:sp>
      <p:sp>
        <p:nvSpPr>
          <p:cNvPr id="22" name="AutoShape 4"/>
          <p:cNvSpPr>
            <a:spLocks noChangeArrowheads="1"/>
          </p:cNvSpPr>
          <p:nvPr/>
        </p:nvSpPr>
        <p:spPr bwMode="auto">
          <a:xfrm>
            <a:off x="3733800" y="2157983"/>
            <a:ext cx="1600200" cy="762000"/>
          </a:xfrm>
          <a:prstGeom prst="roundRect">
            <a:avLst>
              <a:gd name="adj" fmla="val 16667"/>
            </a:avLst>
          </a:prstGeom>
          <a:solidFill>
            <a:schemeClr val="accent2">
              <a:lumMod val="40000"/>
              <a:lumOff val="60000"/>
            </a:schemeClr>
          </a:solidFill>
          <a:ln w="9525">
            <a:solidFill>
              <a:schemeClr val="tx1"/>
            </a:solidFill>
            <a:round/>
            <a:headEnd/>
            <a:tailEnd/>
          </a:ln>
        </p:spPr>
        <p:txBody>
          <a:bodyPr wrap="none" anchor="ctr"/>
          <a:lstStyle/>
          <a:p>
            <a:pPr algn="ctr" fontAlgn="auto">
              <a:spcBef>
                <a:spcPts val="0"/>
              </a:spcBef>
              <a:spcAft>
                <a:spcPts val="0"/>
              </a:spcAft>
              <a:defRPr/>
            </a:pPr>
            <a:r>
              <a:rPr lang="en-US" dirty="0">
                <a:solidFill>
                  <a:schemeClr val="tx1"/>
                </a:solidFill>
                <a:latin typeface="+mn-lt"/>
                <a:cs typeface="+mn-cs"/>
              </a:rPr>
              <a:t>F</a:t>
            </a:r>
            <a:r>
              <a:rPr lang="en-US" dirty="0" smtClean="0">
                <a:solidFill>
                  <a:schemeClr val="tx1"/>
                </a:solidFill>
                <a:latin typeface="+mn-lt"/>
                <a:cs typeface="+mn-cs"/>
              </a:rPr>
              <a:t>eatures</a:t>
            </a:r>
            <a:endParaRPr lang="en-US" dirty="0">
              <a:solidFill>
                <a:schemeClr val="tx1"/>
              </a:solidFill>
              <a:latin typeface="+mn-lt"/>
              <a:cs typeface="+mn-cs"/>
            </a:endParaRPr>
          </a:p>
        </p:txBody>
      </p:sp>
      <p:sp>
        <p:nvSpPr>
          <p:cNvPr id="24" name="AutoShape 7"/>
          <p:cNvSpPr>
            <a:spLocks noChangeArrowheads="1"/>
          </p:cNvSpPr>
          <p:nvPr/>
        </p:nvSpPr>
        <p:spPr bwMode="auto">
          <a:xfrm>
            <a:off x="5638800" y="2157983"/>
            <a:ext cx="1600200" cy="762000"/>
          </a:xfrm>
          <a:prstGeom prst="roundRect">
            <a:avLst>
              <a:gd name="adj" fmla="val 16667"/>
            </a:avLst>
          </a:prstGeom>
          <a:solidFill>
            <a:schemeClr val="accent2">
              <a:lumMod val="40000"/>
              <a:lumOff val="60000"/>
            </a:schemeClr>
          </a:solidFill>
          <a:ln w="9525">
            <a:solidFill>
              <a:schemeClr val="tx1"/>
            </a:solidFill>
            <a:round/>
            <a:headEnd/>
            <a:tailEnd/>
          </a:ln>
        </p:spPr>
        <p:txBody>
          <a:bodyPr wrap="none" anchor="ctr"/>
          <a:lstStyle/>
          <a:p>
            <a:pPr algn="ctr" fontAlgn="auto">
              <a:spcBef>
                <a:spcPts val="0"/>
              </a:spcBef>
              <a:spcAft>
                <a:spcPts val="0"/>
              </a:spcAft>
              <a:defRPr/>
            </a:pPr>
            <a:r>
              <a:rPr lang="en-US" dirty="0">
                <a:solidFill>
                  <a:schemeClr val="tx1"/>
                </a:solidFill>
                <a:latin typeface="+mn-lt"/>
                <a:cs typeface="+mn-cs"/>
              </a:rPr>
              <a:t>C</a:t>
            </a:r>
            <a:r>
              <a:rPr lang="en-US" dirty="0" smtClean="0">
                <a:solidFill>
                  <a:schemeClr val="tx1"/>
                </a:solidFill>
                <a:latin typeface="+mn-lt"/>
                <a:cs typeface="+mn-cs"/>
              </a:rPr>
              <a:t>lassify</a:t>
            </a:r>
            <a:endParaRPr lang="en-US" dirty="0">
              <a:solidFill>
                <a:schemeClr val="tx1"/>
              </a:solidFill>
              <a:latin typeface="+mn-lt"/>
              <a:cs typeface="+mn-cs"/>
            </a:endParaRPr>
          </a:p>
        </p:txBody>
      </p:sp>
      <p:sp>
        <p:nvSpPr>
          <p:cNvPr id="27655" name="Line 8"/>
          <p:cNvSpPr>
            <a:spLocks noChangeShapeType="1"/>
          </p:cNvSpPr>
          <p:nvPr/>
        </p:nvSpPr>
        <p:spPr bwMode="auto">
          <a:xfrm>
            <a:off x="5334000" y="2538983"/>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6" name="Text Box 11"/>
          <p:cNvSpPr txBox="1">
            <a:spLocks noChangeArrowheads="1"/>
          </p:cNvSpPr>
          <p:nvPr/>
        </p:nvSpPr>
        <p:spPr bwMode="auto">
          <a:xfrm>
            <a:off x="7696200" y="2053208"/>
            <a:ext cx="119221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eaLnBrk="1" hangingPunct="1"/>
            <a:r>
              <a:rPr lang="en-US" altLang="zh-CN">
                <a:solidFill>
                  <a:srgbClr val="FF0000"/>
                </a:solidFill>
                <a:ea typeface="宋体" charset="-122"/>
              </a:rPr>
              <a:t>+1 face</a:t>
            </a:r>
          </a:p>
        </p:txBody>
      </p:sp>
      <p:sp>
        <p:nvSpPr>
          <p:cNvPr id="27657" name="Text Box 12"/>
          <p:cNvSpPr txBox="1">
            <a:spLocks noChangeArrowheads="1"/>
          </p:cNvSpPr>
          <p:nvPr/>
        </p:nvSpPr>
        <p:spPr bwMode="auto">
          <a:xfrm>
            <a:off x="7748588" y="2538983"/>
            <a:ext cx="16240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eaLnBrk="1" hangingPunct="1"/>
            <a:r>
              <a:rPr lang="en-US" altLang="zh-CN">
                <a:solidFill>
                  <a:srgbClr val="0000FF"/>
                </a:solidFill>
                <a:ea typeface="宋体" charset="-122"/>
              </a:rPr>
              <a:t>-1 not face</a:t>
            </a:r>
          </a:p>
        </p:txBody>
      </p:sp>
      <p:cxnSp>
        <p:nvCxnSpPr>
          <p:cNvPr id="27658" name="AutoShape 13"/>
          <p:cNvCxnSpPr>
            <a:cxnSpLocks noChangeShapeType="1"/>
            <a:stCxn id="24" idx="3"/>
            <a:endCxn id="27656" idx="1"/>
          </p:cNvCxnSpPr>
          <p:nvPr/>
        </p:nvCxnSpPr>
        <p:spPr bwMode="auto">
          <a:xfrm flipV="1">
            <a:off x="7239000" y="2281808"/>
            <a:ext cx="457200" cy="257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59" name="AutoShape 14"/>
          <p:cNvCxnSpPr>
            <a:cxnSpLocks noChangeShapeType="1"/>
            <a:stCxn id="24" idx="3"/>
            <a:endCxn id="27657" idx="1"/>
          </p:cNvCxnSpPr>
          <p:nvPr/>
        </p:nvCxnSpPr>
        <p:spPr bwMode="auto">
          <a:xfrm>
            <a:off x="7239000" y="2538983"/>
            <a:ext cx="509588" cy="228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7660" name="Text Box 20"/>
          <p:cNvSpPr txBox="1">
            <a:spLocks noChangeArrowheads="1"/>
          </p:cNvSpPr>
          <p:nvPr/>
        </p:nvSpPr>
        <p:spPr bwMode="auto">
          <a:xfrm>
            <a:off x="4394200" y="2996183"/>
            <a:ext cx="284052" cy="349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eaLnBrk="1" hangingPunct="1"/>
            <a:r>
              <a:rPr lang="en-US" altLang="zh-CN" dirty="0">
                <a:latin typeface="+mn-lt"/>
                <a:ea typeface="宋体" charset="-122"/>
              </a:rPr>
              <a:t>x</a:t>
            </a:r>
          </a:p>
        </p:txBody>
      </p:sp>
      <p:sp>
        <p:nvSpPr>
          <p:cNvPr id="27661" name="Text Box 21"/>
          <p:cNvSpPr txBox="1">
            <a:spLocks noChangeArrowheads="1"/>
          </p:cNvSpPr>
          <p:nvPr/>
        </p:nvSpPr>
        <p:spPr bwMode="auto">
          <a:xfrm>
            <a:off x="6172200" y="2996183"/>
            <a:ext cx="530915" cy="349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eaLnBrk="1" hangingPunct="1"/>
            <a:r>
              <a:rPr lang="en-US" altLang="zh-CN" dirty="0">
                <a:latin typeface="+mn-lt"/>
                <a:ea typeface="宋体" charset="-122"/>
              </a:rPr>
              <a:t>F(x)</a:t>
            </a:r>
          </a:p>
        </p:txBody>
      </p:sp>
      <p:sp>
        <p:nvSpPr>
          <p:cNvPr id="27662" name="Text Box 22"/>
          <p:cNvSpPr txBox="1">
            <a:spLocks noChangeArrowheads="1"/>
          </p:cNvSpPr>
          <p:nvPr/>
        </p:nvSpPr>
        <p:spPr bwMode="auto">
          <a:xfrm>
            <a:off x="7924800" y="2996183"/>
            <a:ext cx="3365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eaLnBrk="1" hangingPunct="1"/>
            <a:r>
              <a:rPr lang="en-US" altLang="zh-CN">
                <a:ea typeface="宋体" charset="-122"/>
              </a:rPr>
              <a:t>y</a:t>
            </a:r>
          </a:p>
        </p:txBody>
      </p:sp>
      <p:grpSp>
        <p:nvGrpSpPr>
          <p:cNvPr id="27663" name="Group 46"/>
          <p:cNvGrpSpPr>
            <a:grpSpLocks/>
          </p:cNvGrpSpPr>
          <p:nvPr/>
        </p:nvGrpSpPr>
        <p:grpSpPr bwMode="auto">
          <a:xfrm>
            <a:off x="219075" y="1786508"/>
            <a:ext cx="3252788" cy="1714500"/>
            <a:chOff x="218615" y="1381126"/>
            <a:chExt cx="3252718" cy="1714499"/>
          </a:xfrm>
        </p:grpSpPr>
        <p:pic>
          <p:nvPicPr>
            <p:cNvPr id="27665" name="Picture 2" descr="C:\Users\Louis\Desktop\face.jpg"/>
            <p:cNvPicPr>
              <a:picLocks noChangeAspect="1" noChangeArrowheads="1"/>
            </p:cNvPicPr>
            <p:nvPr/>
          </p:nvPicPr>
          <p:blipFill>
            <a:blip r:embed="rId2" cstate="print">
              <a:extLst>
                <a:ext uri="{28A0092B-C50C-407E-A947-70E740481C1C}">
                  <a14:useLocalDpi xmlns:a14="http://schemas.microsoft.com/office/drawing/2010/main" val="0"/>
                </a:ext>
              </a:extLst>
            </a:blip>
            <a:srcRect l="10231" t="20000" r="8342" b="19318"/>
            <a:stretch>
              <a:fillRect/>
            </a:stretch>
          </p:blipFill>
          <p:spPr bwMode="auto">
            <a:xfrm>
              <a:off x="218615" y="1381126"/>
              <a:ext cx="3252718" cy="171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6" name="Rectangle 5"/>
            <p:cNvSpPr>
              <a:spLocks noChangeArrowheads="1"/>
            </p:cNvSpPr>
            <p:nvPr/>
          </p:nvSpPr>
          <p:spPr bwMode="auto">
            <a:xfrm>
              <a:off x="575733" y="2362200"/>
              <a:ext cx="292608" cy="29260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a:solidFill>
                    <a:srgbClr val="FF0000"/>
                  </a:solidFill>
                  <a:latin typeface="Chaparral Pro" pitchFamily="18" charset="0"/>
                  <a:ea typeface="宋体" charset="-122"/>
                </a:rPr>
                <a:t>?</a:t>
              </a:r>
            </a:p>
          </p:txBody>
        </p:sp>
        <p:sp>
          <p:nvSpPr>
            <p:cNvPr id="27667" name="Rectangle 5"/>
            <p:cNvSpPr>
              <a:spLocks noChangeArrowheads="1"/>
            </p:cNvSpPr>
            <p:nvPr/>
          </p:nvSpPr>
          <p:spPr bwMode="auto">
            <a:xfrm>
              <a:off x="2633132" y="2005013"/>
              <a:ext cx="338667" cy="33832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a:solidFill>
                    <a:srgbClr val="FF0000"/>
                  </a:solidFill>
                  <a:latin typeface="Chaparral Pro" pitchFamily="18" charset="0"/>
                  <a:ea typeface="宋体" charset="-122"/>
                </a:rPr>
                <a:t>?</a:t>
              </a:r>
            </a:p>
          </p:txBody>
        </p:sp>
        <p:sp>
          <p:nvSpPr>
            <p:cNvPr id="27668" name="Rectangle 5"/>
            <p:cNvSpPr>
              <a:spLocks noChangeArrowheads="1"/>
            </p:cNvSpPr>
            <p:nvPr/>
          </p:nvSpPr>
          <p:spPr bwMode="auto">
            <a:xfrm>
              <a:off x="3035808" y="1709928"/>
              <a:ext cx="237744" cy="237744"/>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a:solidFill>
                    <a:srgbClr val="FF0000"/>
                  </a:solidFill>
                  <a:latin typeface="Chaparral Pro" pitchFamily="18" charset="0"/>
                  <a:ea typeface="宋体" charset="-122"/>
                </a:rPr>
                <a:t>?</a:t>
              </a:r>
            </a:p>
          </p:txBody>
        </p:sp>
      </p:grpSp>
      <p:cxnSp>
        <p:nvCxnSpPr>
          <p:cNvPr id="27664" name="AutoShape 10"/>
          <p:cNvCxnSpPr>
            <a:cxnSpLocks noChangeShapeType="1"/>
            <a:stCxn id="27667" idx="3"/>
            <a:endCxn id="22" idx="1"/>
          </p:cNvCxnSpPr>
          <p:nvPr/>
        </p:nvCxnSpPr>
        <p:spPr bwMode="auto">
          <a:xfrm flipV="1">
            <a:off x="2971800" y="2538983"/>
            <a:ext cx="762000" cy="4127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25122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zh-CN" smtClean="0"/>
              <a:t>Face Detection: Viola-Jones</a:t>
            </a:r>
          </a:p>
        </p:txBody>
      </p:sp>
      <p:sp>
        <p:nvSpPr>
          <p:cNvPr id="28675" name="Slide Number Placeholder 4"/>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eaLnBrk="1" hangingPunct="1"/>
            <a:fld id="{705BFA49-4739-4E3D-BF9B-4EBDFC473904}" type="slidenum">
              <a:rPr lang="en-US" altLang="zh-CN">
                <a:solidFill>
                  <a:schemeClr val="tx2"/>
                </a:solidFill>
              </a:rPr>
              <a:pPr eaLnBrk="1" hangingPunct="1"/>
              <a:t>27</a:t>
            </a:fld>
            <a:endParaRPr lang="en-US" altLang="zh-CN">
              <a:solidFill>
                <a:schemeClr val="tx2"/>
              </a:solidFill>
            </a:endParaRPr>
          </a:p>
        </p:txBody>
      </p:sp>
      <p:sp>
        <p:nvSpPr>
          <p:cNvPr id="6" name="Content Placeholder 5"/>
          <p:cNvSpPr>
            <a:spLocks noGrp="1"/>
          </p:cNvSpPr>
          <p:nvPr>
            <p:ph sz="quarter" idx="1"/>
          </p:nvPr>
        </p:nvSpPr>
        <p:spPr>
          <a:xfrm>
            <a:off x="457200" y="1219200"/>
            <a:ext cx="8229600" cy="4937125"/>
          </a:xfrm>
        </p:spPr>
        <p:txBody>
          <a:bodyPr>
            <a:normAutofit fontScale="92500"/>
          </a:bodyPr>
          <a:lstStyle/>
          <a:p>
            <a:pPr marL="271463" indent="-271463"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600" dirty="0">
                <a:solidFill>
                  <a:srgbClr val="000000"/>
                </a:solidFill>
                <a:latin typeface="Calibri" charset="0"/>
                <a:cs typeface="Arial Unicode MS" charset="0"/>
              </a:rPr>
              <a:t>Robust and fast</a:t>
            </a:r>
          </a:p>
          <a:p>
            <a:pPr marL="271463" lvl="1" indent="-271463"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600" dirty="0">
                <a:solidFill>
                  <a:srgbClr val="000000"/>
                </a:solidFill>
                <a:latin typeface="Calibri" charset="0"/>
                <a:cs typeface="Arial Unicode MS" charset="0"/>
              </a:rPr>
              <a:t>Introduced by Paul Viola and Michael Jones</a:t>
            </a:r>
          </a:p>
          <a:p>
            <a:pPr marL="671513" lvl="2" indent="-271463" defTabSz="457200"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200" dirty="0">
                <a:solidFill>
                  <a:srgbClr val="000000"/>
                </a:solidFill>
                <a:latin typeface="Calibri" charset="0"/>
                <a:cs typeface="Arial Unicode MS" charset="0"/>
                <a:hlinkClick r:id="rId2"/>
              </a:rPr>
              <a:t>http://research.microsoft.com/~viola/Pubs/Detect/violaJones_CVPR2001.pdf</a:t>
            </a:r>
            <a:endParaRPr lang="en-US" altLang="zh-CN" sz="2200" dirty="0">
              <a:solidFill>
                <a:srgbClr val="000000"/>
              </a:solidFill>
              <a:latin typeface="Calibri" charset="0"/>
              <a:cs typeface="Arial Unicode MS" charset="0"/>
            </a:endParaRPr>
          </a:p>
          <a:p>
            <a:pPr marL="271463" indent="-271463"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600" dirty="0" err="1">
                <a:solidFill>
                  <a:srgbClr val="000000"/>
                </a:solidFill>
                <a:latin typeface="Calibri" charset="0"/>
                <a:cs typeface="Arial Unicode MS" charset="0"/>
              </a:rPr>
              <a:t>Haar</a:t>
            </a:r>
            <a:r>
              <a:rPr lang="en-US" altLang="zh-CN" sz="2600" dirty="0">
                <a:solidFill>
                  <a:srgbClr val="000000"/>
                </a:solidFill>
                <a:latin typeface="Calibri" charset="0"/>
                <a:cs typeface="Arial Unicode MS" charset="0"/>
              </a:rPr>
              <a:t>-like Features</a:t>
            </a:r>
          </a:p>
          <a:p>
            <a:pPr marL="271463" indent="-271463"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endParaRPr lang="en-US" altLang="zh-CN" sz="2600" dirty="0">
              <a:solidFill>
                <a:srgbClr val="000000"/>
              </a:solidFill>
              <a:latin typeface="Calibri" charset="0"/>
              <a:cs typeface="Arial Unicode MS" charset="0"/>
            </a:endParaRPr>
          </a:p>
          <a:p>
            <a:pPr marL="271463" indent="-271463"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endParaRPr lang="en-US" altLang="zh-CN" sz="2600" dirty="0">
              <a:solidFill>
                <a:srgbClr val="000000"/>
              </a:solidFill>
              <a:latin typeface="Calibri" charset="0"/>
              <a:cs typeface="Arial Unicode MS" charset="0"/>
            </a:endParaRPr>
          </a:p>
          <a:p>
            <a:pPr marL="271463" indent="-271463"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endParaRPr lang="en-US" altLang="zh-CN" sz="2600" dirty="0">
              <a:solidFill>
                <a:srgbClr val="000000"/>
              </a:solidFill>
              <a:latin typeface="Calibri" charset="0"/>
              <a:cs typeface="Arial Unicode MS" charset="0"/>
            </a:endParaRPr>
          </a:p>
          <a:p>
            <a:pPr marL="271463" indent="-271463"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endParaRPr lang="en-US" altLang="zh-CN" sz="2600" dirty="0">
              <a:solidFill>
                <a:srgbClr val="000000"/>
              </a:solidFill>
              <a:latin typeface="Calibri" charset="0"/>
              <a:cs typeface="Arial Unicode MS" charset="0"/>
            </a:endParaRPr>
          </a:p>
          <a:p>
            <a:pPr marL="271463" indent="-271463"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600" dirty="0">
                <a:solidFill>
                  <a:srgbClr val="000000"/>
                </a:solidFill>
                <a:latin typeface="Calibri" charset="0"/>
                <a:cs typeface="Arial Unicode MS" charset="0"/>
              </a:rPr>
              <a:t>Use </a:t>
            </a:r>
            <a:r>
              <a:rPr lang="en-US" altLang="zh-CN" sz="2600" dirty="0" err="1">
                <a:solidFill>
                  <a:srgbClr val="000000"/>
                </a:solidFill>
                <a:latin typeface="Calibri" charset="0"/>
                <a:cs typeface="Arial Unicode MS" charset="0"/>
              </a:rPr>
              <a:t>AdaBoost</a:t>
            </a:r>
            <a:r>
              <a:rPr lang="en-US" altLang="zh-CN" sz="2600" dirty="0">
                <a:solidFill>
                  <a:srgbClr val="000000"/>
                </a:solidFill>
                <a:latin typeface="Calibri" charset="0"/>
                <a:cs typeface="Arial Unicode MS" charset="0"/>
              </a:rPr>
              <a:t> to select good classifiers and combine them</a:t>
            </a:r>
          </a:p>
          <a:p>
            <a:pPr lvl="1" eaLnBrk="1" hangingPunct="1">
              <a:buFont typeface="Wingdings 3" pitchFamily="18" charset="2"/>
              <a:buNone/>
            </a:pPr>
            <a:endParaRPr lang="en-US" altLang="zh-CN" dirty="0" smtClean="0">
              <a:ea typeface="宋体" charset="-122"/>
            </a:endParaRPr>
          </a:p>
        </p:txBody>
      </p:sp>
      <p:pic>
        <p:nvPicPr>
          <p:cNvPr id="28677" name="Picture 6" descr="vj_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392016"/>
            <a:ext cx="62849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267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p:cNvPicPr>
            <a:picLocks noChangeAspect="1" noChangeArrowheads="1"/>
          </p:cNvPicPr>
          <p:nvPr/>
        </p:nvPicPr>
        <p:blipFill>
          <a:blip r:embed="rId2">
            <a:extLst>
              <a:ext uri="{28A0092B-C50C-407E-A947-70E740481C1C}">
                <a14:useLocalDpi xmlns:a14="http://schemas.microsoft.com/office/drawing/2010/main" val="0"/>
              </a:ext>
            </a:extLst>
          </a:blip>
          <a:srcRect t="529"/>
          <a:stretch>
            <a:fillRect/>
          </a:stretch>
        </p:blipFill>
        <p:spPr bwMode="auto">
          <a:xfrm>
            <a:off x="5531296" y="1412776"/>
            <a:ext cx="3505200"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9698" name="Title 1"/>
          <p:cNvSpPr>
            <a:spLocks noGrp="1"/>
          </p:cNvSpPr>
          <p:nvPr>
            <p:ph type="title"/>
          </p:nvPr>
        </p:nvSpPr>
        <p:spPr/>
        <p:txBody>
          <a:bodyPr/>
          <a:lstStyle/>
          <a:p>
            <a:pPr eaLnBrk="1" hangingPunct="1"/>
            <a:r>
              <a:rPr lang="en-US" altLang="zh-CN" smtClean="0"/>
              <a:t>Face Detection: Viola-Jones</a:t>
            </a:r>
          </a:p>
        </p:txBody>
      </p:sp>
      <p:sp>
        <p:nvSpPr>
          <p:cNvPr id="29699" name="Date Placeholder 2"/>
          <p:cNvSpPr>
            <a:spLocks noGrp="1"/>
          </p:cNvSpPr>
          <p:nvPr>
            <p:ph type="dt" sz="quarter" idx="10"/>
          </p:nvPr>
        </p:nvSpPr>
        <p:spPr bwMode="auto">
          <a:xfrm>
            <a:off x="5715000" y="6356350"/>
            <a:ext cx="2974975"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algn="r" eaLnBrk="1" hangingPunct="1"/>
            <a:r>
              <a:rPr lang="en-US" altLang="zh-CN">
                <a:solidFill>
                  <a:schemeClr val="tx2"/>
                </a:solidFill>
              </a:rPr>
              <a:t>Slide Courtesy Alex Teichman</a:t>
            </a:r>
          </a:p>
          <a:p>
            <a:pPr eaLnBrk="1" hangingPunct="1"/>
            <a:endParaRPr lang="en-US" altLang="zh-CN">
              <a:solidFill>
                <a:schemeClr val="tx2"/>
              </a:solidFill>
            </a:endParaRPr>
          </a:p>
        </p:txBody>
      </p:sp>
      <p:sp>
        <p:nvSpPr>
          <p:cNvPr id="29700" name="Slide Number Placeholder 4"/>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eaLnBrk="1" hangingPunct="1"/>
            <a:fld id="{5B2EB68E-617C-4CAC-8B46-73338A08F38D}" type="slidenum">
              <a:rPr lang="en-US" altLang="zh-CN">
                <a:solidFill>
                  <a:schemeClr val="tx2"/>
                </a:solidFill>
              </a:rPr>
              <a:pPr eaLnBrk="1" hangingPunct="1"/>
              <a:t>28</a:t>
            </a:fld>
            <a:endParaRPr lang="en-US" altLang="zh-CN">
              <a:solidFill>
                <a:schemeClr val="tx2"/>
              </a:solidFill>
            </a:endParaRPr>
          </a:p>
        </p:txBody>
      </p:sp>
      <p:sp>
        <p:nvSpPr>
          <p:cNvPr id="29701" name="Content Placeholder 5"/>
          <p:cNvSpPr>
            <a:spLocks noGrp="1"/>
          </p:cNvSpPr>
          <p:nvPr>
            <p:ph sz="quarter" idx="1"/>
          </p:nvPr>
        </p:nvSpPr>
        <p:spPr>
          <a:xfrm>
            <a:off x="457200" y="1295400"/>
            <a:ext cx="6275040" cy="4937125"/>
          </a:xfrm>
        </p:spPr>
        <p:txBody>
          <a:bodyPr>
            <a:noAutofit/>
          </a:bodyPr>
          <a:lstStyle/>
          <a:p>
            <a:pPr marL="271463" indent="-271463" defTabSz="457200" fontAlgn="base">
              <a:lnSpc>
                <a:spcPct val="12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400" dirty="0" err="1">
                <a:solidFill>
                  <a:srgbClr val="000000"/>
                </a:solidFill>
                <a:latin typeface="Calibri" charset="0"/>
                <a:cs typeface="Arial Unicode MS" charset="0"/>
              </a:rPr>
              <a:t>Haar</a:t>
            </a:r>
            <a:r>
              <a:rPr lang="en-US" altLang="zh-CN" sz="2400" dirty="0">
                <a:solidFill>
                  <a:srgbClr val="000000"/>
                </a:solidFill>
                <a:latin typeface="Calibri" charset="0"/>
                <a:cs typeface="Arial Unicode MS" charset="0"/>
              </a:rPr>
              <a:t>-like features</a:t>
            </a:r>
          </a:p>
          <a:p>
            <a:pPr marL="671513" lvl="2" indent="-271463" defTabSz="457200" fontAlgn="base">
              <a:lnSpc>
                <a:spcPct val="12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dirty="0" smtClean="0">
                <a:solidFill>
                  <a:srgbClr val="000000"/>
                </a:solidFill>
                <a:latin typeface="Calibri" charset="0"/>
                <a:cs typeface="Arial Unicode MS" charset="0"/>
              </a:rPr>
              <a:t>Rectangular </a:t>
            </a:r>
            <a:r>
              <a:rPr lang="en-US" altLang="zh-CN" dirty="0">
                <a:solidFill>
                  <a:srgbClr val="000000"/>
                </a:solidFill>
                <a:latin typeface="Calibri" charset="0"/>
                <a:cs typeface="Arial Unicode MS" charset="0"/>
              </a:rPr>
              <a:t>blocks, white or black</a:t>
            </a:r>
          </a:p>
          <a:p>
            <a:pPr marL="671513" lvl="2" indent="-271463" defTabSz="457200" fontAlgn="base">
              <a:lnSpc>
                <a:spcPct val="12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dirty="0">
                <a:solidFill>
                  <a:srgbClr val="000000"/>
                </a:solidFill>
                <a:latin typeface="Calibri" charset="0"/>
                <a:cs typeface="Arial Unicode MS" charset="0"/>
              </a:rPr>
              <a:t>3 types of features:</a:t>
            </a:r>
          </a:p>
          <a:p>
            <a:pPr marL="1185863" lvl="4" indent="-271463" defTabSz="457200" fontAlgn="base">
              <a:lnSpc>
                <a:spcPct val="12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400" dirty="0">
                <a:solidFill>
                  <a:srgbClr val="000000"/>
                </a:solidFill>
                <a:latin typeface="Calibri" charset="0"/>
                <a:cs typeface="Arial Unicode MS" charset="0"/>
              </a:rPr>
              <a:t>two rectangles: horizontal/vertical</a:t>
            </a:r>
          </a:p>
          <a:p>
            <a:pPr marL="1185863" lvl="4" indent="-271463" defTabSz="457200" fontAlgn="base">
              <a:lnSpc>
                <a:spcPct val="12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400" dirty="0">
                <a:solidFill>
                  <a:srgbClr val="000000"/>
                </a:solidFill>
                <a:latin typeface="Calibri" charset="0"/>
                <a:cs typeface="Arial Unicode MS" charset="0"/>
              </a:rPr>
              <a:t>three rectangles</a:t>
            </a:r>
          </a:p>
          <a:p>
            <a:pPr marL="1185863" lvl="4" indent="-271463" defTabSz="457200" fontAlgn="base">
              <a:lnSpc>
                <a:spcPct val="12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400" dirty="0">
                <a:solidFill>
                  <a:srgbClr val="000000"/>
                </a:solidFill>
                <a:latin typeface="Calibri" charset="0"/>
                <a:cs typeface="Arial Unicode MS" charset="0"/>
              </a:rPr>
              <a:t>four rectangles</a:t>
            </a:r>
          </a:p>
          <a:p>
            <a:pPr marL="671513" lvl="2" indent="-271463" defTabSz="457200" fontAlgn="base">
              <a:lnSpc>
                <a:spcPct val="12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dirty="0">
                <a:solidFill>
                  <a:srgbClr val="000000"/>
                </a:solidFill>
                <a:latin typeface="Calibri" charset="0"/>
                <a:cs typeface="Arial Unicode MS" charset="0"/>
              </a:rPr>
              <a:t>I</a:t>
            </a:r>
            <a:r>
              <a:rPr lang="en-US" altLang="zh-CN" dirty="0" smtClean="0">
                <a:solidFill>
                  <a:srgbClr val="000000"/>
                </a:solidFill>
                <a:latin typeface="Calibri" charset="0"/>
                <a:cs typeface="Arial Unicode MS" charset="0"/>
              </a:rPr>
              <a:t>n </a:t>
            </a:r>
            <a:r>
              <a:rPr lang="en-US" altLang="zh-CN" dirty="0">
                <a:solidFill>
                  <a:srgbClr val="000000"/>
                </a:solidFill>
                <a:latin typeface="Calibri" charset="0"/>
                <a:cs typeface="Arial Unicode MS" charset="0"/>
              </a:rPr>
              <a:t>24x24 window: 180,000 possible features</a:t>
            </a:r>
          </a:p>
          <a:p>
            <a:pPr marL="671513" lvl="2" indent="-271463" defTabSz="457200" fontAlgn="base">
              <a:lnSpc>
                <a:spcPct val="12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dirty="0" smtClean="0">
                <a:solidFill>
                  <a:srgbClr val="000000"/>
                </a:solidFill>
                <a:latin typeface="Calibri" charset="0"/>
                <a:cs typeface="Arial Unicode MS" charset="0"/>
              </a:rPr>
              <a:t>Simple </a:t>
            </a:r>
            <a:r>
              <a:rPr lang="en-US" altLang="zh-CN" dirty="0">
                <a:solidFill>
                  <a:srgbClr val="000000"/>
                </a:solidFill>
                <a:latin typeface="Calibri" charset="0"/>
                <a:cs typeface="Arial Unicode MS" charset="0"/>
              </a:rPr>
              <a:t>weak </a:t>
            </a:r>
            <a:r>
              <a:rPr lang="en-US" altLang="zh-CN" dirty="0" smtClean="0">
                <a:solidFill>
                  <a:srgbClr val="000000"/>
                </a:solidFill>
                <a:latin typeface="Calibri" charset="0"/>
                <a:cs typeface="Arial Unicode MS" charset="0"/>
              </a:rPr>
              <a:t>classifier</a:t>
            </a:r>
            <a:endParaRPr lang="en-US" altLang="zh-CN" dirty="0">
              <a:solidFill>
                <a:srgbClr val="000000"/>
              </a:solidFill>
              <a:latin typeface="Calibri" charset="0"/>
              <a:cs typeface="Arial Unicode MS" charset="0"/>
            </a:endParaRPr>
          </a:p>
        </p:txBody>
      </p:sp>
    </p:spTree>
    <p:extLst>
      <p:ext uri="{BB962C8B-B14F-4D97-AF65-F5344CB8AC3E}">
        <p14:creationId xmlns:p14="http://schemas.microsoft.com/office/powerpoint/2010/main" val="40664178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err="1" smtClean="0"/>
              <a:t>HighGUI</a:t>
            </a:r>
            <a:r>
              <a:rPr lang="en-US" sz="4400" dirty="0" smtClean="0"/>
              <a:t> Sample Code</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err="1">
                <a:latin typeface="Calibri" charset="0"/>
              </a:rPr>
              <a:t>AdaBoost</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Given set of “weak” classifiers:</a:t>
            </a:r>
          </a:p>
          <a:p>
            <a:pPr lvl="2" hangingPunct="1">
              <a:lnSpc>
                <a:spcPct val="100000"/>
              </a:lnSpc>
              <a:spcBef>
                <a:spcPts val="638"/>
              </a:spcBef>
              <a:buSzPct val="45000"/>
              <a:buFont typeface="Wingdings 3" charset="2"/>
              <a:buChar char=""/>
            </a:pPr>
            <a:r>
              <a:rPr lang="en-US" sz="2400" dirty="0">
                <a:latin typeface="Calibri" charset="0"/>
              </a:rPr>
              <a:t>Pick best one.</a:t>
            </a:r>
          </a:p>
          <a:p>
            <a:pPr lvl="2" hangingPunct="1">
              <a:lnSpc>
                <a:spcPct val="100000"/>
              </a:lnSpc>
              <a:spcBef>
                <a:spcPts val="638"/>
              </a:spcBef>
              <a:buSzPct val="45000"/>
              <a:buFont typeface="Wingdings 3" charset="2"/>
              <a:buChar char=""/>
            </a:pPr>
            <a:r>
              <a:rPr lang="en-US" sz="2400" dirty="0">
                <a:latin typeface="Calibri" charset="0"/>
              </a:rPr>
              <a:t>Reweight training examples, so that misclassified images have larger weight.</a:t>
            </a:r>
          </a:p>
          <a:p>
            <a:pPr lvl="2" hangingPunct="1">
              <a:lnSpc>
                <a:spcPct val="100000"/>
              </a:lnSpc>
              <a:spcBef>
                <a:spcPts val="638"/>
              </a:spcBef>
              <a:buSzPct val="45000"/>
              <a:buFont typeface="Wingdings 3" charset="2"/>
              <a:buChar char=""/>
            </a:pPr>
            <a:r>
              <a:rPr lang="en-US" sz="2400" dirty="0">
                <a:latin typeface="Calibri" charset="0"/>
              </a:rPr>
              <a:t>Reiterate; then linearly combine resulting classifiers.</a:t>
            </a:r>
          </a:p>
          <a:p>
            <a:pPr hangingPunct="1">
              <a:lnSpc>
                <a:spcPct val="100000"/>
              </a:lnSpc>
              <a:spcBef>
                <a:spcPts val="638"/>
              </a:spcBef>
              <a:buSzPct val="45000"/>
              <a:buFont typeface="Wingdings 3" charset="2"/>
              <a:buChar char=""/>
            </a:pPr>
            <a:r>
              <a:rPr lang="en-US" sz="2400" dirty="0">
                <a:latin typeface="Calibri" charset="0"/>
              </a:rPr>
              <a:t>Result</a:t>
            </a:r>
          </a:p>
          <a:p>
            <a:pPr lvl="1" hangingPunct="1">
              <a:lnSpc>
                <a:spcPct val="100000"/>
              </a:lnSpc>
              <a:spcBef>
                <a:spcPts val="638"/>
              </a:spcBef>
              <a:buSzPct val="45000"/>
              <a:buFont typeface="Wingdings 3" charset="2"/>
              <a:buChar char=""/>
            </a:pPr>
            <a:r>
              <a:rPr lang="en-US" sz="2400" dirty="0">
                <a:latin typeface="Calibri" charset="0"/>
              </a:rPr>
              <a:t>A classifier with 200 rectangle features was learned using </a:t>
            </a:r>
            <a:r>
              <a:rPr lang="en-US" sz="2400" dirty="0" err="1">
                <a:latin typeface="Calibri" charset="0"/>
              </a:rPr>
              <a:t>AdaBoost</a:t>
            </a:r>
            <a:r>
              <a:rPr lang="en-US" sz="2400" dirty="0">
                <a:latin typeface="Calibri" charset="0"/>
              </a:rPr>
              <a:t>.</a:t>
            </a:r>
          </a:p>
          <a:p>
            <a:pPr lvl="1" hangingPunct="1">
              <a:lnSpc>
                <a:spcPct val="100000"/>
              </a:lnSpc>
              <a:spcBef>
                <a:spcPts val="638"/>
              </a:spcBef>
              <a:buSzPct val="45000"/>
              <a:buFont typeface="Wingdings 3" charset="2"/>
              <a:buChar char=""/>
            </a:pPr>
            <a:r>
              <a:rPr lang="en-US" sz="2400" dirty="0">
                <a:latin typeface="Calibri" charset="0"/>
              </a:rPr>
              <a:t>95% correct detection on test set with 1 in 14084 false </a:t>
            </a:r>
            <a:r>
              <a:rPr lang="en-US" sz="2400" dirty="0" smtClean="0">
                <a:latin typeface="Calibri" charset="0"/>
              </a:rPr>
              <a:t>positives.</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Less susceptible to </a:t>
            </a:r>
            <a:r>
              <a:rPr lang="en-US" sz="2400" dirty="0" smtClean="0">
                <a:latin typeface="Calibri" charset="0"/>
              </a:rPr>
              <a:t>over-fitting.</a:t>
            </a: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29</a:t>
            </a:fld>
            <a:endParaRPr lang="en-US"/>
          </a:p>
        </p:txBody>
      </p:sp>
    </p:spTree>
    <p:extLst>
      <p:ext uri="{BB962C8B-B14F-4D97-AF65-F5344CB8AC3E}">
        <p14:creationId xmlns:p14="http://schemas.microsoft.com/office/powerpoint/2010/main" val="15572205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err="1" smtClean="0"/>
              <a:t>FindMii</a:t>
            </a:r>
            <a:r>
              <a:rPr lang="en-US" sz="4400" dirty="0" smtClean="0"/>
              <a:t> Project</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a:latin typeface="Calibri" charset="0"/>
              </a:rPr>
              <a:t>It’s the default project of this class.</a:t>
            </a:r>
          </a:p>
          <a:p>
            <a:pPr lvl="1" hangingPunct="1">
              <a:lnSpc>
                <a:spcPct val="100000"/>
              </a:lnSpc>
              <a:spcBef>
                <a:spcPts val="638"/>
              </a:spcBef>
              <a:buSzPct val="45000"/>
              <a:buFont typeface="Wingdings 3" charset="2"/>
              <a:buChar char=""/>
            </a:pPr>
            <a:r>
              <a:rPr lang="en-US" sz="2400" dirty="0" err="1" smtClean="0">
                <a:latin typeface="Calibri" charset="0"/>
              </a:rPr>
              <a:t>Matlab</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err="1" smtClean="0">
                <a:latin typeface="Calibri" charset="0"/>
              </a:rPr>
              <a:t>OpenCV</a:t>
            </a:r>
            <a:endParaRPr lang="en-US" sz="2400" dirty="0">
              <a:latin typeface="Calibri" charset="0"/>
            </a:endParaRPr>
          </a:p>
          <a:p>
            <a:pPr hangingPunct="1">
              <a:lnSpc>
                <a:spcPct val="100000"/>
              </a:lnSpc>
              <a:spcBef>
                <a:spcPts val="638"/>
              </a:spcBef>
              <a:buSzPct val="45000"/>
              <a:buFont typeface="Wingdings 3" charset="2"/>
              <a:buChar char=""/>
            </a:pPr>
            <a:r>
              <a:rPr lang="en-US" sz="2400" dirty="0">
                <a:latin typeface="Calibri" charset="0"/>
              </a:rPr>
              <a:t>If you </a:t>
            </a:r>
            <a:r>
              <a:rPr lang="en-US" sz="2400" dirty="0" smtClean="0">
                <a:latin typeface="Calibri" charset="0"/>
              </a:rPr>
              <a:t>prefer </a:t>
            </a:r>
            <a:r>
              <a:rPr lang="en-US" sz="2400" dirty="0" err="1">
                <a:latin typeface="Calibri" charset="0"/>
              </a:rPr>
              <a:t>OpenCV</a:t>
            </a:r>
            <a:r>
              <a:rPr lang="en-US" sz="2400" dirty="0">
                <a:latin typeface="Calibri" charset="0"/>
              </a:rPr>
              <a:t>, </a:t>
            </a:r>
            <a:r>
              <a:rPr lang="en-US" sz="2400" dirty="0" smtClean="0">
                <a:latin typeface="Calibri" charset="0"/>
              </a:rPr>
              <a:t>there is a tutorial later.</a:t>
            </a:r>
            <a:endParaRPr lang="en-US" sz="2400" dirty="0">
              <a:latin typeface="Calibri" charset="0"/>
            </a:endParaRPr>
          </a:p>
          <a:p>
            <a:pPr hangingPunct="1">
              <a:lnSpc>
                <a:spcPct val="100000"/>
              </a:lnSpc>
              <a:spcBef>
                <a:spcPts val="638"/>
              </a:spcBef>
              <a:buSzPct val="45000"/>
              <a:buFont typeface="Wingdings 3" charset="2"/>
              <a:buChar char=""/>
            </a:pPr>
            <a:r>
              <a:rPr lang="en-US" sz="2400" dirty="0">
                <a:latin typeface="Calibri" charset="0"/>
              </a:rPr>
              <a:t>Dates</a:t>
            </a:r>
          </a:p>
          <a:p>
            <a:pPr lvl="1" hangingPunct="1">
              <a:lnSpc>
                <a:spcPct val="100000"/>
              </a:lnSpc>
              <a:spcBef>
                <a:spcPts val="638"/>
              </a:spcBef>
              <a:buSzPct val="45000"/>
              <a:buFont typeface="Wingdings 3" charset="2"/>
              <a:buChar char=""/>
            </a:pPr>
            <a:r>
              <a:rPr lang="en-US" sz="2400" dirty="0">
                <a:latin typeface="Calibri" charset="0"/>
              </a:rPr>
              <a:t>Oct 16 (11:59pm): Finalizing team </a:t>
            </a:r>
            <a:r>
              <a:rPr lang="en-US" sz="2400" dirty="0" smtClean="0">
                <a:latin typeface="Calibri" charset="0"/>
              </a:rPr>
              <a:t>members and </a:t>
            </a:r>
            <a:r>
              <a:rPr lang="en-US" sz="2400" dirty="0">
                <a:latin typeface="Calibri" charset="0"/>
              </a:rPr>
              <a:t>p</a:t>
            </a:r>
            <a:r>
              <a:rPr lang="en-US" sz="2400" dirty="0" smtClean="0">
                <a:latin typeface="Calibri" charset="0"/>
              </a:rPr>
              <a:t>roposal submission. </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Nov 6 (11:59pm): Project </a:t>
            </a:r>
            <a:r>
              <a:rPr lang="en-US" sz="2400" dirty="0" smtClean="0">
                <a:latin typeface="Calibri" charset="0"/>
              </a:rPr>
              <a:t>milestone.</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Dec 3 (11:59pm): Code </a:t>
            </a:r>
            <a:r>
              <a:rPr lang="en-US" sz="2400" dirty="0" smtClean="0">
                <a:latin typeface="Calibri" charset="0"/>
              </a:rPr>
              <a:t>and </a:t>
            </a:r>
            <a:r>
              <a:rPr lang="en-US" sz="2400" dirty="0" err="1" smtClean="0">
                <a:latin typeface="Calibri" charset="0"/>
              </a:rPr>
              <a:t>writeup</a:t>
            </a:r>
            <a:r>
              <a:rPr lang="en-US" sz="2400" dirty="0" smtClean="0">
                <a:latin typeface="Calibri" charset="0"/>
              </a:rPr>
              <a:t> due. </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Dec 6 (time 1-3 pm): Course project presentation</a:t>
            </a:r>
            <a:r>
              <a:rPr lang="en-US" sz="2400" dirty="0" smtClean="0">
                <a:latin typeface="Calibri" charset="0"/>
              </a:rPr>
              <a:t>.</a:t>
            </a:r>
            <a:endParaRPr lang="en-US" sz="20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3</a:t>
            </a:fld>
            <a:endParaRPr lang="en-US"/>
          </a:p>
        </p:txBody>
      </p:sp>
    </p:spTree>
    <p:extLst>
      <p:ext uri="{BB962C8B-B14F-4D97-AF65-F5344CB8AC3E}">
        <p14:creationId xmlns:p14="http://schemas.microsoft.com/office/powerpoint/2010/main" val="33836846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zh-CN" smtClean="0"/>
              <a:t>Face Detection: Cascaded Classifier</a:t>
            </a:r>
          </a:p>
        </p:txBody>
      </p:sp>
      <p:sp>
        <p:nvSpPr>
          <p:cNvPr id="31747" name="Slide Number Placeholder 4"/>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eaLnBrk="1" hangingPunct="1"/>
            <a:fld id="{F4BCCA86-38D8-4FBB-B342-2F9DAD7D3F80}" type="slidenum">
              <a:rPr lang="en-US" altLang="zh-CN">
                <a:solidFill>
                  <a:schemeClr val="tx2"/>
                </a:solidFill>
              </a:rPr>
              <a:pPr eaLnBrk="1" hangingPunct="1"/>
              <a:t>30</a:t>
            </a:fld>
            <a:endParaRPr lang="en-US" altLang="zh-CN">
              <a:solidFill>
                <a:schemeClr val="tx2"/>
              </a:solidFill>
            </a:endParaRPr>
          </a:p>
        </p:txBody>
      </p:sp>
      <p:sp>
        <p:nvSpPr>
          <p:cNvPr id="6" name="Content Placeholder 5"/>
          <p:cNvSpPr>
            <a:spLocks noGrp="1"/>
          </p:cNvSpPr>
          <p:nvPr>
            <p:ph sz="quarter" idx="1"/>
          </p:nvPr>
        </p:nvSpPr>
        <p:spPr>
          <a:xfrm>
            <a:off x="457200" y="1219200"/>
            <a:ext cx="8229600" cy="4937125"/>
          </a:xfrm>
        </p:spPr>
        <p:txBody>
          <a:bodyPr>
            <a:normAutofit fontScale="92500" lnSpcReduction="10000"/>
          </a:bodyPr>
          <a:lstStyle/>
          <a:p>
            <a:pPr eaLnBrk="1" hangingPunct="1">
              <a:lnSpc>
                <a:spcPct val="90000"/>
              </a:lnSpc>
            </a:pPr>
            <a:endParaRPr lang="en-US" altLang="zh-CN" dirty="0" smtClean="0">
              <a:ea typeface="宋体" charset="-122"/>
            </a:endParaRPr>
          </a:p>
          <a:p>
            <a:pPr eaLnBrk="1" hangingPunct="1">
              <a:lnSpc>
                <a:spcPct val="90000"/>
              </a:lnSpc>
            </a:pPr>
            <a:endParaRPr lang="en-US" altLang="zh-CN" dirty="0" smtClean="0">
              <a:ea typeface="宋体" charset="-122"/>
            </a:endParaRPr>
          </a:p>
          <a:p>
            <a:pPr eaLnBrk="1" hangingPunct="1">
              <a:lnSpc>
                <a:spcPct val="90000"/>
              </a:lnSpc>
            </a:pPr>
            <a:endParaRPr lang="en-US" altLang="zh-CN" dirty="0" smtClean="0">
              <a:ea typeface="宋体" charset="-122"/>
            </a:endParaRPr>
          </a:p>
          <a:p>
            <a:pPr eaLnBrk="1" hangingPunct="1">
              <a:lnSpc>
                <a:spcPct val="90000"/>
              </a:lnSpc>
            </a:pPr>
            <a:endParaRPr lang="en-US" altLang="zh-CN" dirty="0" smtClean="0">
              <a:ea typeface="宋体" charset="-122"/>
            </a:endParaRPr>
          </a:p>
          <a:p>
            <a:pPr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600" dirty="0">
                <a:solidFill>
                  <a:srgbClr val="000000"/>
                </a:solidFill>
                <a:latin typeface="Calibri" charset="0"/>
                <a:cs typeface="Arial Unicode MS" charset="0"/>
              </a:rPr>
              <a:t>A 1 feature classifier achieves 100% detection rate and about 50% false positive rate.</a:t>
            </a:r>
          </a:p>
          <a:p>
            <a:pPr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600" dirty="0">
                <a:solidFill>
                  <a:srgbClr val="000000"/>
                </a:solidFill>
                <a:latin typeface="Calibri" charset="0"/>
                <a:cs typeface="Arial Unicode MS" charset="0"/>
              </a:rPr>
              <a:t>A 5 feature classifier achieves 100% detection rate and 40% false positive rate (20% cumulative)</a:t>
            </a:r>
          </a:p>
          <a:p>
            <a:pPr lvl="1"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600" dirty="0">
                <a:solidFill>
                  <a:srgbClr val="000000"/>
                </a:solidFill>
                <a:latin typeface="Calibri" charset="0"/>
                <a:cs typeface="Arial Unicode MS" charset="0"/>
              </a:rPr>
              <a:t>using data from previous stage. </a:t>
            </a:r>
          </a:p>
          <a:p>
            <a:pPr defTabSz="457200" eaLnBrk="1" fontAlgn="base">
              <a:lnSpc>
                <a:spcPct val="110000"/>
              </a:lnSpc>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600" dirty="0">
                <a:solidFill>
                  <a:srgbClr val="000000"/>
                </a:solidFill>
                <a:latin typeface="Calibri" charset="0"/>
                <a:cs typeface="Arial Unicode MS" charset="0"/>
              </a:rPr>
              <a:t>A 20 feature classifier achieve 100% detection rate with 10% false positive rate (2% cumulative)</a:t>
            </a:r>
          </a:p>
          <a:p>
            <a:pPr eaLnBrk="1" hangingPunct="1">
              <a:buFont typeface="Wingdings 3" pitchFamily="18" charset="2"/>
              <a:buNone/>
            </a:pPr>
            <a:endParaRPr lang="en-US" altLang="zh-CN" dirty="0" smtClean="0">
              <a:ea typeface="宋体" charset="-122"/>
            </a:endParaRPr>
          </a:p>
        </p:txBody>
      </p:sp>
      <p:grpSp>
        <p:nvGrpSpPr>
          <p:cNvPr id="31749" name="Group 30"/>
          <p:cNvGrpSpPr>
            <a:grpSpLocks/>
          </p:cNvGrpSpPr>
          <p:nvPr/>
        </p:nvGrpSpPr>
        <p:grpSpPr bwMode="auto">
          <a:xfrm>
            <a:off x="914400" y="1552575"/>
            <a:ext cx="6858000" cy="1266825"/>
            <a:chOff x="1020763" y="4800600"/>
            <a:chExt cx="6858000" cy="1266825"/>
          </a:xfrm>
        </p:grpSpPr>
        <p:sp>
          <p:nvSpPr>
            <p:cNvPr id="31751" name="Oval 6"/>
            <p:cNvSpPr>
              <a:spLocks noChangeArrowheads="1"/>
            </p:cNvSpPr>
            <p:nvPr/>
          </p:nvSpPr>
          <p:spPr bwMode="auto">
            <a:xfrm>
              <a:off x="2846388" y="4876800"/>
              <a:ext cx="838200" cy="533400"/>
            </a:xfrm>
            <a:prstGeom prst="ellipse">
              <a:avLst/>
            </a:prstGeom>
            <a:noFill/>
            <a:ln w="2844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457200" eaLnBrk="0" hangingPunct="0">
                <a:buClr>
                  <a:srgbClr val="000000"/>
                </a:buClr>
                <a:buSzPct val="100000"/>
                <a:buFont typeface="Arial" charset="0"/>
                <a:buNone/>
              </a:pPr>
              <a:endParaRPr lang="zh-CN" altLang="zh-CN" sz="2400">
                <a:solidFill>
                  <a:schemeClr val="bg1"/>
                </a:solidFill>
                <a:latin typeface="Arial" charset="0"/>
                <a:ea typeface="ＭＳ Ｐゴシック" pitchFamily="50" charset="-128"/>
              </a:endParaRPr>
            </a:p>
          </p:txBody>
        </p:sp>
        <p:sp>
          <p:nvSpPr>
            <p:cNvPr id="31752" name="Text Box 3"/>
            <p:cNvSpPr txBox="1">
              <a:spLocks noChangeArrowheads="1"/>
            </p:cNvSpPr>
            <p:nvPr/>
          </p:nvSpPr>
          <p:spPr bwMode="auto">
            <a:xfrm>
              <a:off x="2859088" y="4986338"/>
              <a:ext cx="750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lgn="ctr">
                <a:buClr>
                  <a:srgbClr val="000000"/>
                </a:buClr>
                <a:buSzPct val="100000"/>
                <a:buFont typeface="Times New Roman" pitchFamily="18" charset="0"/>
                <a:buNone/>
              </a:pPr>
              <a:r>
                <a:rPr lang="en-US" altLang="zh-CN" sz="1200">
                  <a:solidFill>
                    <a:srgbClr val="000000"/>
                  </a:solidFill>
                  <a:latin typeface="Times New Roman" pitchFamily="18" charset="0"/>
                  <a:ea typeface="ＭＳ Ｐゴシック" pitchFamily="50" charset="-128"/>
                  <a:cs typeface="Arial Unicode MS" pitchFamily="50" charset="-128"/>
                </a:rPr>
                <a:t>1 Feature</a:t>
              </a:r>
            </a:p>
          </p:txBody>
        </p:sp>
        <p:sp>
          <p:nvSpPr>
            <p:cNvPr id="31753" name="Oval 8"/>
            <p:cNvSpPr>
              <a:spLocks noChangeArrowheads="1"/>
            </p:cNvSpPr>
            <p:nvPr/>
          </p:nvSpPr>
          <p:spPr bwMode="auto">
            <a:xfrm>
              <a:off x="4238626" y="4843463"/>
              <a:ext cx="838200" cy="533400"/>
            </a:xfrm>
            <a:prstGeom prst="ellipse">
              <a:avLst/>
            </a:prstGeom>
            <a:noFill/>
            <a:ln w="2844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457200" eaLnBrk="0" hangingPunct="0">
                <a:buClr>
                  <a:srgbClr val="000000"/>
                </a:buClr>
                <a:buSzPct val="100000"/>
                <a:buFont typeface="Arial" charset="0"/>
                <a:buNone/>
              </a:pPr>
              <a:endParaRPr lang="zh-CN" altLang="zh-CN" sz="2400">
                <a:solidFill>
                  <a:schemeClr val="bg1"/>
                </a:solidFill>
                <a:latin typeface="Arial" charset="0"/>
                <a:ea typeface="ＭＳ Ｐゴシック" pitchFamily="50" charset="-128"/>
              </a:endParaRPr>
            </a:p>
          </p:txBody>
        </p:sp>
        <p:sp>
          <p:nvSpPr>
            <p:cNvPr id="31754" name="Text Box 5"/>
            <p:cNvSpPr txBox="1">
              <a:spLocks noChangeArrowheads="1"/>
            </p:cNvSpPr>
            <p:nvPr/>
          </p:nvSpPr>
          <p:spPr bwMode="auto">
            <a:xfrm>
              <a:off x="4221163" y="4953000"/>
              <a:ext cx="809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lgn="ctr">
                <a:buClr>
                  <a:srgbClr val="000000"/>
                </a:buClr>
                <a:buSzPct val="100000"/>
                <a:buFont typeface="Times New Roman" pitchFamily="18" charset="0"/>
                <a:buNone/>
              </a:pPr>
              <a:r>
                <a:rPr lang="en-US" altLang="zh-CN" sz="1200">
                  <a:solidFill>
                    <a:srgbClr val="000000"/>
                  </a:solidFill>
                  <a:latin typeface="Times New Roman" pitchFamily="18" charset="0"/>
                  <a:ea typeface="ＭＳ Ｐゴシック" pitchFamily="50" charset="-128"/>
                  <a:cs typeface="Arial Unicode MS" pitchFamily="50" charset="-128"/>
                </a:rPr>
                <a:t>5 Features</a:t>
              </a:r>
            </a:p>
          </p:txBody>
        </p:sp>
        <p:sp>
          <p:nvSpPr>
            <p:cNvPr id="31755" name="Line 6"/>
            <p:cNvSpPr>
              <a:spLocks noChangeShapeType="1"/>
            </p:cNvSpPr>
            <p:nvPr/>
          </p:nvSpPr>
          <p:spPr bwMode="auto">
            <a:xfrm>
              <a:off x="3760788" y="5105400"/>
              <a:ext cx="457200"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6" name="Line 7"/>
            <p:cNvSpPr>
              <a:spLocks noChangeShapeType="1"/>
            </p:cNvSpPr>
            <p:nvPr/>
          </p:nvSpPr>
          <p:spPr bwMode="auto">
            <a:xfrm>
              <a:off x="3303588" y="5486400"/>
              <a:ext cx="1588" cy="30480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7" name="Text Box 8"/>
            <p:cNvSpPr txBox="1">
              <a:spLocks noChangeArrowheads="1"/>
            </p:cNvSpPr>
            <p:nvPr/>
          </p:nvSpPr>
          <p:spPr bwMode="auto">
            <a:xfrm>
              <a:off x="3289301" y="5443538"/>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buClr>
                  <a:srgbClr val="000000"/>
                </a:buClr>
                <a:buSzPct val="100000"/>
                <a:buFont typeface="Times New Roman" pitchFamily="18" charset="0"/>
                <a:buNone/>
              </a:pPr>
              <a:r>
                <a:rPr lang="en-US" altLang="zh-CN" sz="1200" b="1">
                  <a:solidFill>
                    <a:srgbClr val="000000"/>
                  </a:solidFill>
                  <a:latin typeface="Times New Roman" pitchFamily="18" charset="0"/>
                  <a:ea typeface="ＭＳ Ｐゴシック" pitchFamily="50" charset="-128"/>
                  <a:cs typeface="Arial Unicode MS" pitchFamily="50" charset="-128"/>
                </a:rPr>
                <a:t>F</a:t>
              </a:r>
            </a:p>
          </p:txBody>
        </p:sp>
        <p:sp>
          <p:nvSpPr>
            <p:cNvPr id="31758" name="Text Box 9"/>
            <p:cNvSpPr txBox="1">
              <a:spLocks noChangeArrowheads="1"/>
            </p:cNvSpPr>
            <p:nvPr/>
          </p:nvSpPr>
          <p:spPr bwMode="auto">
            <a:xfrm>
              <a:off x="3838576" y="48006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buClr>
                  <a:srgbClr val="000000"/>
                </a:buClr>
                <a:buSzPct val="100000"/>
                <a:buFont typeface="Times New Roman" pitchFamily="18" charset="0"/>
                <a:buNone/>
              </a:pPr>
              <a:r>
                <a:rPr lang="en-US" altLang="zh-CN" sz="1200" b="1">
                  <a:solidFill>
                    <a:srgbClr val="000000"/>
                  </a:solidFill>
                  <a:latin typeface="Times New Roman" pitchFamily="18" charset="0"/>
                  <a:ea typeface="ＭＳ Ｐゴシック" pitchFamily="50" charset="-128"/>
                  <a:cs typeface="Arial Unicode MS" pitchFamily="50" charset="-128"/>
                </a:rPr>
                <a:t>50%</a:t>
              </a:r>
            </a:p>
          </p:txBody>
        </p:sp>
        <p:sp>
          <p:nvSpPr>
            <p:cNvPr id="31759" name="Oval 14"/>
            <p:cNvSpPr>
              <a:spLocks noChangeArrowheads="1"/>
            </p:cNvSpPr>
            <p:nvPr/>
          </p:nvSpPr>
          <p:spPr bwMode="auto">
            <a:xfrm>
              <a:off x="5610226" y="4843463"/>
              <a:ext cx="838200" cy="533400"/>
            </a:xfrm>
            <a:prstGeom prst="ellipse">
              <a:avLst/>
            </a:prstGeom>
            <a:noFill/>
            <a:ln w="2844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457200" eaLnBrk="0" hangingPunct="0">
                <a:buClr>
                  <a:srgbClr val="000000"/>
                </a:buClr>
                <a:buSzPct val="100000"/>
                <a:buFont typeface="Arial" charset="0"/>
                <a:buNone/>
              </a:pPr>
              <a:endParaRPr lang="zh-CN" altLang="zh-CN" sz="2400">
                <a:solidFill>
                  <a:schemeClr val="bg1"/>
                </a:solidFill>
                <a:latin typeface="Arial" charset="0"/>
                <a:ea typeface="ＭＳ Ｐゴシック" pitchFamily="50" charset="-128"/>
              </a:endParaRPr>
            </a:p>
          </p:txBody>
        </p:sp>
        <p:sp>
          <p:nvSpPr>
            <p:cNvPr id="31760" name="Text Box 11"/>
            <p:cNvSpPr txBox="1">
              <a:spLocks noChangeArrowheads="1"/>
            </p:cNvSpPr>
            <p:nvPr/>
          </p:nvSpPr>
          <p:spPr bwMode="auto">
            <a:xfrm>
              <a:off x="5592763" y="4953000"/>
              <a:ext cx="885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lgn="ctr">
                <a:buClr>
                  <a:srgbClr val="000000"/>
                </a:buClr>
                <a:buSzPct val="100000"/>
                <a:buFont typeface="Times New Roman" pitchFamily="18" charset="0"/>
                <a:buNone/>
              </a:pPr>
              <a:r>
                <a:rPr lang="en-US" altLang="zh-CN" sz="1200">
                  <a:solidFill>
                    <a:srgbClr val="000000"/>
                  </a:solidFill>
                  <a:latin typeface="Times New Roman" pitchFamily="18" charset="0"/>
                  <a:ea typeface="ＭＳ Ｐゴシック" pitchFamily="50" charset="-128"/>
                  <a:cs typeface="Arial Unicode MS" pitchFamily="50" charset="-128"/>
                </a:rPr>
                <a:t>20 Features</a:t>
              </a:r>
            </a:p>
          </p:txBody>
        </p:sp>
        <p:sp>
          <p:nvSpPr>
            <p:cNvPr id="31761" name="Line 12"/>
            <p:cNvSpPr>
              <a:spLocks noChangeShapeType="1"/>
            </p:cNvSpPr>
            <p:nvPr/>
          </p:nvSpPr>
          <p:spPr bwMode="auto">
            <a:xfrm>
              <a:off x="5132388" y="5105400"/>
              <a:ext cx="457200"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2" name="Text Box 13"/>
            <p:cNvSpPr txBox="1">
              <a:spLocks noChangeArrowheads="1"/>
            </p:cNvSpPr>
            <p:nvPr/>
          </p:nvSpPr>
          <p:spPr bwMode="auto">
            <a:xfrm>
              <a:off x="5210176" y="48006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buClr>
                  <a:srgbClr val="000000"/>
                </a:buClr>
                <a:buSzPct val="100000"/>
                <a:buFont typeface="Times New Roman" pitchFamily="18" charset="0"/>
                <a:buNone/>
              </a:pPr>
              <a:r>
                <a:rPr lang="en-US" altLang="zh-CN" sz="1200" b="1">
                  <a:solidFill>
                    <a:srgbClr val="000000"/>
                  </a:solidFill>
                  <a:latin typeface="Times New Roman" pitchFamily="18" charset="0"/>
                  <a:ea typeface="ＭＳ Ｐゴシック" pitchFamily="50" charset="-128"/>
                  <a:cs typeface="Arial Unicode MS" pitchFamily="50" charset="-128"/>
                </a:rPr>
                <a:t>20%</a:t>
              </a:r>
            </a:p>
          </p:txBody>
        </p:sp>
        <p:sp>
          <p:nvSpPr>
            <p:cNvPr id="31763" name="Line 14"/>
            <p:cNvSpPr>
              <a:spLocks noChangeShapeType="1"/>
            </p:cNvSpPr>
            <p:nvPr/>
          </p:nvSpPr>
          <p:spPr bwMode="auto">
            <a:xfrm>
              <a:off x="6503988" y="5105400"/>
              <a:ext cx="457200"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4" name="Text Box 15"/>
            <p:cNvSpPr txBox="1">
              <a:spLocks noChangeArrowheads="1"/>
            </p:cNvSpPr>
            <p:nvPr/>
          </p:nvSpPr>
          <p:spPr bwMode="auto">
            <a:xfrm>
              <a:off x="6581776" y="4800600"/>
              <a:ext cx="409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buClr>
                  <a:srgbClr val="000000"/>
                </a:buClr>
                <a:buSzPct val="100000"/>
                <a:buFont typeface="Times New Roman" pitchFamily="18" charset="0"/>
                <a:buNone/>
              </a:pPr>
              <a:r>
                <a:rPr lang="en-US" altLang="zh-CN" sz="1200" b="1">
                  <a:solidFill>
                    <a:srgbClr val="000000"/>
                  </a:solidFill>
                  <a:latin typeface="Times New Roman" pitchFamily="18" charset="0"/>
                  <a:ea typeface="ＭＳ Ｐゴシック" pitchFamily="50" charset="-128"/>
                  <a:cs typeface="Arial Unicode MS" pitchFamily="50" charset="-128"/>
                </a:rPr>
                <a:t>2%</a:t>
              </a:r>
            </a:p>
          </p:txBody>
        </p:sp>
        <p:sp>
          <p:nvSpPr>
            <p:cNvPr id="31765" name="Text Box 16"/>
            <p:cNvSpPr txBox="1">
              <a:spLocks noChangeArrowheads="1"/>
            </p:cNvSpPr>
            <p:nvPr/>
          </p:nvSpPr>
          <p:spPr bwMode="auto">
            <a:xfrm>
              <a:off x="7115176" y="4967288"/>
              <a:ext cx="763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buClr>
                  <a:srgbClr val="000000"/>
                </a:buClr>
                <a:buSzPct val="100000"/>
                <a:buFont typeface="Times New Roman" pitchFamily="18" charset="0"/>
                <a:buNone/>
              </a:pPr>
              <a:r>
                <a:rPr lang="en-US" altLang="zh-CN">
                  <a:solidFill>
                    <a:srgbClr val="000000"/>
                  </a:solidFill>
                  <a:latin typeface="Times New Roman" pitchFamily="18" charset="0"/>
                  <a:ea typeface="ＭＳ Ｐゴシック" pitchFamily="50" charset="-128"/>
                  <a:cs typeface="Arial Unicode MS" pitchFamily="50" charset="-128"/>
                </a:rPr>
                <a:t>FACE</a:t>
              </a:r>
            </a:p>
          </p:txBody>
        </p:sp>
        <p:sp>
          <p:nvSpPr>
            <p:cNvPr id="31766" name="Text Box 17"/>
            <p:cNvSpPr txBox="1">
              <a:spLocks noChangeArrowheads="1"/>
            </p:cNvSpPr>
            <p:nvPr/>
          </p:nvSpPr>
          <p:spPr bwMode="auto">
            <a:xfrm>
              <a:off x="2859088" y="5791200"/>
              <a:ext cx="9509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buClr>
                  <a:srgbClr val="000000"/>
                </a:buClr>
                <a:buSzPct val="100000"/>
                <a:buFont typeface="Times New Roman" pitchFamily="18" charset="0"/>
                <a:buNone/>
              </a:pPr>
              <a:r>
                <a:rPr lang="en-US" altLang="zh-CN" sz="1200">
                  <a:solidFill>
                    <a:srgbClr val="000000"/>
                  </a:solidFill>
                  <a:latin typeface="Times New Roman" pitchFamily="18" charset="0"/>
                  <a:ea typeface="ＭＳ Ｐゴシック" pitchFamily="50" charset="-128"/>
                  <a:cs typeface="Arial Unicode MS" pitchFamily="50" charset="-128"/>
                </a:rPr>
                <a:t>NON-FACE</a:t>
              </a:r>
            </a:p>
          </p:txBody>
        </p:sp>
        <p:sp>
          <p:nvSpPr>
            <p:cNvPr id="31767" name="Line 18"/>
            <p:cNvSpPr>
              <a:spLocks noChangeShapeType="1"/>
            </p:cNvSpPr>
            <p:nvPr/>
          </p:nvSpPr>
          <p:spPr bwMode="auto">
            <a:xfrm>
              <a:off x="4664076" y="5453063"/>
              <a:ext cx="1587" cy="30480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8" name="Text Box 19"/>
            <p:cNvSpPr txBox="1">
              <a:spLocks noChangeArrowheads="1"/>
            </p:cNvSpPr>
            <p:nvPr/>
          </p:nvSpPr>
          <p:spPr bwMode="auto">
            <a:xfrm>
              <a:off x="4649788" y="5410200"/>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buClr>
                  <a:srgbClr val="000000"/>
                </a:buClr>
                <a:buSzPct val="100000"/>
                <a:buFont typeface="Times New Roman" pitchFamily="18" charset="0"/>
                <a:buNone/>
              </a:pPr>
              <a:r>
                <a:rPr lang="en-US" altLang="zh-CN" sz="1200" b="1">
                  <a:solidFill>
                    <a:srgbClr val="000000"/>
                  </a:solidFill>
                  <a:latin typeface="Times New Roman" pitchFamily="18" charset="0"/>
                  <a:ea typeface="ＭＳ Ｐゴシック" pitchFamily="50" charset="-128"/>
                  <a:cs typeface="Arial Unicode MS" pitchFamily="50" charset="-128"/>
                </a:rPr>
                <a:t>F</a:t>
              </a:r>
            </a:p>
          </p:txBody>
        </p:sp>
        <p:sp>
          <p:nvSpPr>
            <p:cNvPr id="31769" name="Text Box 20"/>
            <p:cNvSpPr txBox="1">
              <a:spLocks noChangeArrowheads="1"/>
            </p:cNvSpPr>
            <p:nvPr/>
          </p:nvSpPr>
          <p:spPr bwMode="auto">
            <a:xfrm>
              <a:off x="4219576" y="5757863"/>
              <a:ext cx="9509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buClr>
                  <a:srgbClr val="000000"/>
                </a:buClr>
                <a:buSzPct val="100000"/>
                <a:buFont typeface="Times New Roman" pitchFamily="18" charset="0"/>
                <a:buNone/>
              </a:pPr>
              <a:r>
                <a:rPr lang="en-US" altLang="zh-CN" sz="1200">
                  <a:solidFill>
                    <a:srgbClr val="000000"/>
                  </a:solidFill>
                  <a:latin typeface="Times New Roman" pitchFamily="18" charset="0"/>
                  <a:ea typeface="ＭＳ Ｐゴシック" pitchFamily="50" charset="-128"/>
                  <a:cs typeface="Arial Unicode MS" pitchFamily="50" charset="-128"/>
                </a:rPr>
                <a:t>NON-FACE</a:t>
              </a:r>
            </a:p>
          </p:txBody>
        </p:sp>
        <p:sp>
          <p:nvSpPr>
            <p:cNvPr id="31770" name="Line 21"/>
            <p:cNvSpPr>
              <a:spLocks noChangeShapeType="1"/>
            </p:cNvSpPr>
            <p:nvPr/>
          </p:nvSpPr>
          <p:spPr bwMode="auto">
            <a:xfrm>
              <a:off x="6046788" y="5453063"/>
              <a:ext cx="1588" cy="30480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1" name="Text Box 22"/>
            <p:cNvSpPr txBox="1">
              <a:spLocks noChangeArrowheads="1"/>
            </p:cNvSpPr>
            <p:nvPr/>
          </p:nvSpPr>
          <p:spPr bwMode="auto">
            <a:xfrm>
              <a:off x="6032501" y="5410200"/>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buClr>
                  <a:srgbClr val="000000"/>
                </a:buClr>
                <a:buSzPct val="100000"/>
                <a:buFont typeface="Times New Roman" pitchFamily="18" charset="0"/>
                <a:buNone/>
              </a:pPr>
              <a:r>
                <a:rPr lang="en-US" altLang="zh-CN" sz="1200" b="1">
                  <a:solidFill>
                    <a:srgbClr val="000000"/>
                  </a:solidFill>
                  <a:latin typeface="Times New Roman" pitchFamily="18" charset="0"/>
                  <a:ea typeface="ＭＳ Ｐゴシック" pitchFamily="50" charset="-128"/>
                  <a:cs typeface="Arial Unicode MS" pitchFamily="50" charset="-128"/>
                </a:rPr>
                <a:t>F</a:t>
              </a:r>
            </a:p>
          </p:txBody>
        </p:sp>
        <p:sp>
          <p:nvSpPr>
            <p:cNvPr id="31772" name="Text Box 23"/>
            <p:cNvSpPr txBox="1">
              <a:spLocks noChangeArrowheads="1"/>
            </p:cNvSpPr>
            <p:nvPr/>
          </p:nvSpPr>
          <p:spPr bwMode="auto">
            <a:xfrm>
              <a:off x="5602288" y="5757863"/>
              <a:ext cx="9509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buClr>
                  <a:srgbClr val="000000"/>
                </a:buClr>
                <a:buSzPct val="100000"/>
                <a:buFont typeface="Times New Roman" pitchFamily="18" charset="0"/>
                <a:buNone/>
              </a:pPr>
              <a:r>
                <a:rPr lang="en-US" altLang="zh-CN" sz="1200">
                  <a:solidFill>
                    <a:srgbClr val="000000"/>
                  </a:solidFill>
                  <a:latin typeface="Times New Roman" pitchFamily="18" charset="0"/>
                  <a:ea typeface="ＭＳ Ｐゴシック" pitchFamily="50" charset="-128"/>
                  <a:cs typeface="Arial Unicode MS" pitchFamily="50" charset="-128"/>
                </a:rPr>
                <a:t>NON-FACE</a:t>
              </a:r>
            </a:p>
          </p:txBody>
        </p:sp>
        <p:sp>
          <p:nvSpPr>
            <p:cNvPr id="31773" name="Text Box 24"/>
            <p:cNvSpPr txBox="1">
              <a:spLocks noChangeArrowheads="1"/>
            </p:cNvSpPr>
            <p:nvPr/>
          </p:nvSpPr>
          <p:spPr bwMode="auto">
            <a:xfrm>
              <a:off x="1020763" y="4876800"/>
              <a:ext cx="13652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defRPr>
                  <a:solidFill>
                    <a:schemeClr val="tx1"/>
                  </a:solidFill>
                  <a:latin typeface="Gill Sans MT" pitchFamily="34" charset="0"/>
                  <a:cs typeface="Arial" charset="0"/>
                </a:defRPr>
              </a:lvl1pPr>
              <a:lvl2pPr marL="742950" indent="-285750" defTabSz="457200" eaLnBrk="0" hangingPunct="0">
                <a:defRPr>
                  <a:solidFill>
                    <a:schemeClr val="tx1"/>
                  </a:solidFill>
                  <a:latin typeface="Gill Sans MT" pitchFamily="34" charset="0"/>
                  <a:cs typeface="Arial" charset="0"/>
                </a:defRPr>
              </a:lvl2pPr>
              <a:lvl3pPr marL="1143000" indent="-228600" defTabSz="457200" eaLnBrk="0" hangingPunct="0">
                <a:defRPr>
                  <a:solidFill>
                    <a:schemeClr val="tx1"/>
                  </a:solidFill>
                  <a:latin typeface="Gill Sans MT" pitchFamily="34" charset="0"/>
                  <a:cs typeface="Arial" charset="0"/>
                </a:defRPr>
              </a:lvl3pPr>
              <a:lvl4pPr marL="1600200" indent="-228600" defTabSz="457200" eaLnBrk="0" hangingPunct="0">
                <a:defRPr>
                  <a:solidFill>
                    <a:schemeClr val="tx1"/>
                  </a:solidFill>
                  <a:latin typeface="Gill Sans MT" pitchFamily="34" charset="0"/>
                  <a:cs typeface="Arial" charset="0"/>
                </a:defRPr>
              </a:lvl4pPr>
              <a:lvl5pPr marL="2057400" indent="-228600" defTabSz="457200" eaLnBrk="0" hangingPunct="0">
                <a:defRPr>
                  <a:solidFill>
                    <a:schemeClr val="tx1"/>
                  </a:solidFill>
                  <a:latin typeface="Gill Sans MT" pitchFamily="34" charset="0"/>
                  <a:cs typeface="Arial" charset="0"/>
                </a:defRPr>
              </a:lvl5pPr>
              <a:lvl6pPr marL="2514600" indent="-228600" defTabSz="457200" eaLnBrk="0" fontAlgn="base" hangingPunct="0">
                <a:spcBef>
                  <a:spcPct val="0"/>
                </a:spcBef>
                <a:spcAft>
                  <a:spcPct val="0"/>
                </a:spcAft>
                <a:defRPr>
                  <a:solidFill>
                    <a:schemeClr val="tx1"/>
                  </a:solidFill>
                  <a:latin typeface="Gill Sans MT" pitchFamily="34" charset="0"/>
                  <a:cs typeface="Arial" charset="0"/>
                </a:defRPr>
              </a:lvl6pPr>
              <a:lvl7pPr marL="2971800" indent="-228600" defTabSz="457200" eaLnBrk="0" fontAlgn="base" hangingPunct="0">
                <a:spcBef>
                  <a:spcPct val="0"/>
                </a:spcBef>
                <a:spcAft>
                  <a:spcPct val="0"/>
                </a:spcAft>
                <a:defRPr>
                  <a:solidFill>
                    <a:schemeClr val="tx1"/>
                  </a:solidFill>
                  <a:latin typeface="Gill Sans MT" pitchFamily="34" charset="0"/>
                  <a:cs typeface="Arial" charset="0"/>
                </a:defRPr>
              </a:lvl7pPr>
              <a:lvl8pPr marL="3429000" indent="-228600" defTabSz="457200" eaLnBrk="0" fontAlgn="base" hangingPunct="0">
                <a:spcBef>
                  <a:spcPct val="0"/>
                </a:spcBef>
                <a:spcAft>
                  <a:spcPct val="0"/>
                </a:spcAft>
                <a:defRPr>
                  <a:solidFill>
                    <a:schemeClr val="tx1"/>
                  </a:solidFill>
                  <a:latin typeface="Gill Sans MT" pitchFamily="34" charset="0"/>
                  <a:cs typeface="Arial" charset="0"/>
                </a:defRPr>
              </a:lvl8pPr>
              <a:lvl9pPr marL="3886200" indent="-228600" defTabSz="457200" eaLnBrk="0" fontAlgn="base" hangingPunct="0">
                <a:spcBef>
                  <a:spcPct val="0"/>
                </a:spcBef>
                <a:spcAft>
                  <a:spcPct val="0"/>
                </a:spcAft>
                <a:defRPr>
                  <a:solidFill>
                    <a:schemeClr val="tx1"/>
                  </a:solidFill>
                  <a:latin typeface="Gill Sans MT" pitchFamily="34" charset="0"/>
                  <a:cs typeface="Arial" charset="0"/>
                </a:defRPr>
              </a:lvl9pPr>
            </a:lstStyle>
            <a:p>
              <a:pPr>
                <a:buClr>
                  <a:srgbClr val="000000"/>
                </a:buClr>
                <a:buSzPct val="100000"/>
                <a:buFont typeface="Times New Roman" pitchFamily="18" charset="0"/>
                <a:buNone/>
              </a:pPr>
              <a:r>
                <a:rPr lang="en-US" altLang="zh-CN" sz="1400">
                  <a:solidFill>
                    <a:srgbClr val="000000"/>
                  </a:solidFill>
                  <a:latin typeface="Times New Roman" pitchFamily="18" charset="0"/>
                  <a:ea typeface="ＭＳ Ｐゴシック" pitchFamily="50" charset="-128"/>
                  <a:cs typeface="Arial Unicode MS" pitchFamily="50" charset="-128"/>
                </a:rPr>
                <a:t>IMAGE</a:t>
              </a:r>
            </a:p>
            <a:p>
              <a:pPr>
                <a:buClr>
                  <a:srgbClr val="000000"/>
                </a:buClr>
                <a:buSzPct val="100000"/>
                <a:buFont typeface="Times New Roman" pitchFamily="18" charset="0"/>
                <a:buNone/>
              </a:pPr>
              <a:r>
                <a:rPr lang="en-US" altLang="zh-CN" sz="1400">
                  <a:solidFill>
                    <a:srgbClr val="000000"/>
                  </a:solidFill>
                  <a:latin typeface="Times New Roman" pitchFamily="18" charset="0"/>
                  <a:ea typeface="ＭＳ Ｐゴシック" pitchFamily="50" charset="-128"/>
                  <a:cs typeface="Arial Unicode MS" pitchFamily="50" charset="-128"/>
                </a:rPr>
                <a:t>SUB-WINDOW</a:t>
              </a:r>
            </a:p>
          </p:txBody>
        </p:sp>
        <p:sp>
          <p:nvSpPr>
            <p:cNvPr id="31774" name="Line 25"/>
            <p:cNvSpPr>
              <a:spLocks noChangeShapeType="1"/>
            </p:cNvSpPr>
            <p:nvPr/>
          </p:nvSpPr>
          <p:spPr bwMode="auto">
            <a:xfrm>
              <a:off x="2312988" y="5105400"/>
              <a:ext cx="457200"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1750" name="Date Placeholder 2"/>
          <p:cNvSpPr>
            <a:spLocks noGrp="1"/>
          </p:cNvSpPr>
          <p:nvPr>
            <p:ph type="dt" sz="quarter" idx="10"/>
          </p:nvPr>
        </p:nvSpPr>
        <p:spPr bwMode="auto">
          <a:xfrm>
            <a:off x="5715000" y="6356350"/>
            <a:ext cx="2974975"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algn="r" eaLnBrk="1" hangingPunct="1"/>
            <a:r>
              <a:rPr lang="en-US" altLang="zh-CN">
                <a:solidFill>
                  <a:schemeClr val="tx2"/>
                </a:solidFill>
              </a:rPr>
              <a:t>Slide Courtesy Alex Teichman</a:t>
            </a:r>
          </a:p>
          <a:p>
            <a:pPr eaLnBrk="1" hangingPunct="1"/>
            <a:endParaRPr lang="en-US" altLang="zh-CN">
              <a:solidFill>
                <a:schemeClr val="tx2"/>
              </a:solidFill>
            </a:endParaRPr>
          </a:p>
        </p:txBody>
      </p:sp>
    </p:spTree>
    <p:extLst>
      <p:ext uri="{BB962C8B-B14F-4D97-AF65-F5344CB8AC3E}">
        <p14:creationId xmlns:p14="http://schemas.microsoft.com/office/powerpoint/2010/main" val="27747553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Face Detection: Non-Maximum Suppression</a:t>
            </a:r>
          </a:p>
        </p:txBody>
      </p:sp>
      <p:sp>
        <p:nvSpPr>
          <p:cNvPr id="32771" name="Date Placeholder 2"/>
          <p:cNvSpPr>
            <a:spLocks noGrp="1"/>
          </p:cNvSpPr>
          <p:nvPr>
            <p:ph type="dt" sz="quarter" idx="10"/>
          </p:nvPr>
        </p:nvSpPr>
        <p:spPr bwMode="auto">
          <a:xfrm>
            <a:off x="2987824" y="6464457"/>
            <a:ext cx="5337175"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itchFamily="34" charset="0"/>
              </a:defRPr>
            </a:lvl1pPr>
            <a:lvl2pPr marL="742950" indent="-285750">
              <a:defRPr>
                <a:solidFill>
                  <a:schemeClr val="tx1"/>
                </a:solidFill>
                <a:latin typeface="Gill Sans MT" pitchFamily="34" charset="0"/>
              </a:defRPr>
            </a:lvl2pPr>
            <a:lvl3pPr marL="1143000" indent="-228600">
              <a:defRPr>
                <a:solidFill>
                  <a:schemeClr val="tx1"/>
                </a:solidFill>
                <a:latin typeface="Gill Sans MT" pitchFamily="34" charset="0"/>
              </a:defRPr>
            </a:lvl3pPr>
            <a:lvl4pPr marL="1600200" indent="-228600">
              <a:defRPr>
                <a:solidFill>
                  <a:schemeClr val="tx1"/>
                </a:solidFill>
                <a:latin typeface="Gill Sans MT" pitchFamily="34" charset="0"/>
              </a:defRPr>
            </a:lvl4pPr>
            <a:lvl5pPr marL="2057400" indent="-228600">
              <a:defRPr>
                <a:solidFill>
                  <a:schemeClr val="tx1"/>
                </a:solidFill>
                <a:latin typeface="Gill Sans MT" pitchFamily="34" charset="0"/>
              </a:defRPr>
            </a:lvl5pPr>
            <a:lvl6pPr marL="2514600" indent="-228600" fontAlgn="base">
              <a:spcBef>
                <a:spcPct val="0"/>
              </a:spcBef>
              <a:spcAft>
                <a:spcPct val="0"/>
              </a:spcAft>
              <a:defRPr>
                <a:solidFill>
                  <a:schemeClr val="tx1"/>
                </a:solidFill>
                <a:latin typeface="Gill Sans MT" pitchFamily="34" charset="0"/>
              </a:defRPr>
            </a:lvl6pPr>
            <a:lvl7pPr marL="2971800" indent="-228600" fontAlgn="base">
              <a:spcBef>
                <a:spcPct val="0"/>
              </a:spcBef>
              <a:spcAft>
                <a:spcPct val="0"/>
              </a:spcAft>
              <a:defRPr>
                <a:solidFill>
                  <a:schemeClr val="tx1"/>
                </a:solidFill>
                <a:latin typeface="Gill Sans MT" pitchFamily="34" charset="0"/>
              </a:defRPr>
            </a:lvl7pPr>
            <a:lvl8pPr marL="3429000" indent="-228600" fontAlgn="base">
              <a:spcBef>
                <a:spcPct val="0"/>
              </a:spcBef>
              <a:spcAft>
                <a:spcPct val="0"/>
              </a:spcAft>
              <a:defRPr>
                <a:solidFill>
                  <a:schemeClr val="tx1"/>
                </a:solidFill>
                <a:latin typeface="Gill Sans MT" pitchFamily="34" charset="0"/>
              </a:defRPr>
            </a:lvl8pPr>
            <a:lvl9pPr marL="3886200" indent="-228600" fontAlgn="base">
              <a:spcBef>
                <a:spcPct val="0"/>
              </a:spcBef>
              <a:spcAft>
                <a:spcPct val="0"/>
              </a:spcAft>
              <a:defRPr>
                <a:solidFill>
                  <a:schemeClr val="tx1"/>
                </a:solidFill>
                <a:latin typeface="Gill Sans MT" pitchFamily="34" charset="0"/>
              </a:defRPr>
            </a:lvl9pPr>
          </a:lstStyle>
          <a:p>
            <a:pPr algn="r">
              <a:defRPr/>
            </a:pPr>
            <a:r>
              <a:rPr lang="en-US" dirty="0" smtClean="0">
                <a:solidFill>
                  <a:schemeClr val="tx2"/>
                </a:solidFill>
                <a:ea typeface="+mn-ea"/>
                <a:cs typeface="+mn-cs"/>
              </a:rPr>
              <a:t>Figure Courtesy Christopher Williams and </a:t>
            </a:r>
            <a:r>
              <a:rPr lang="en-US" dirty="0" err="1" smtClean="0">
                <a:solidFill>
                  <a:schemeClr val="tx2"/>
                </a:solidFill>
                <a:ea typeface="+mn-ea"/>
                <a:cs typeface="+mn-cs"/>
              </a:rPr>
              <a:t>Wojciech</a:t>
            </a:r>
            <a:r>
              <a:rPr lang="en-US" dirty="0" smtClean="0">
                <a:solidFill>
                  <a:schemeClr val="tx2"/>
                </a:solidFill>
                <a:ea typeface="+mn-ea"/>
                <a:cs typeface="+mn-cs"/>
              </a:rPr>
              <a:t> </a:t>
            </a:r>
            <a:r>
              <a:rPr lang="en-US" dirty="0" err="1" smtClean="0">
                <a:solidFill>
                  <a:schemeClr val="tx2"/>
                </a:solidFill>
                <a:ea typeface="+mn-ea"/>
                <a:cs typeface="+mn-cs"/>
              </a:rPr>
              <a:t>Wojcikiewicz</a:t>
            </a:r>
            <a:endParaRPr lang="en-US" dirty="0" smtClean="0">
              <a:solidFill>
                <a:schemeClr val="tx2"/>
              </a:solidFill>
              <a:ea typeface="+mn-ea"/>
              <a:cs typeface="+mn-cs"/>
            </a:endParaRPr>
          </a:p>
        </p:txBody>
      </p:sp>
      <p:sp>
        <p:nvSpPr>
          <p:cNvPr id="32772" name="Slide Number Placeholder 4"/>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ill Sans MT" pitchFamily="34" charset="0"/>
                <a:cs typeface="Arial" charset="0"/>
              </a:defRPr>
            </a:lvl1pPr>
            <a:lvl2pPr marL="742950" indent="-285750" eaLnBrk="0" hangingPunct="0">
              <a:defRPr>
                <a:solidFill>
                  <a:schemeClr val="tx1"/>
                </a:solidFill>
                <a:latin typeface="Gill Sans MT" pitchFamily="34" charset="0"/>
                <a:cs typeface="Arial" charset="0"/>
              </a:defRPr>
            </a:lvl2pPr>
            <a:lvl3pPr marL="1143000" indent="-228600" eaLnBrk="0" hangingPunct="0">
              <a:defRPr>
                <a:solidFill>
                  <a:schemeClr val="tx1"/>
                </a:solidFill>
                <a:latin typeface="Gill Sans MT" pitchFamily="34" charset="0"/>
                <a:cs typeface="Arial" charset="0"/>
              </a:defRPr>
            </a:lvl3pPr>
            <a:lvl4pPr marL="1600200" indent="-228600" eaLnBrk="0" hangingPunct="0">
              <a:defRPr>
                <a:solidFill>
                  <a:schemeClr val="tx1"/>
                </a:solidFill>
                <a:latin typeface="Gill Sans MT" pitchFamily="34" charset="0"/>
                <a:cs typeface="Arial" charset="0"/>
              </a:defRPr>
            </a:lvl4pPr>
            <a:lvl5pPr marL="2057400" indent="-228600" eaLnBrk="0" hangingPunct="0">
              <a:defRPr>
                <a:solidFill>
                  <a:schemeClr val="tx1"/>
                </a:solidFill>
                <a:latin typeface="Gill Sans MT" pitchFamily="34" charset="0"/>
                <a:cs typeface="Arial" charset="0"/>
              </a:defRPr>
            </a:lvl5pPr>
            <a:lvl6pPr marL="2514600" indent="-228600" eaLnBrk="0" fontAlgn="base" hangingPunct="0">
              <a:spcBef>
                <a:spcPct val="0"/>
              </a:spcBef>
              <a:spcAft>
                <a:spcPct val="0"/>
              </a:spcAft>
              <a:defRPr>
                <a:solidFill>
                  <a:schemeClr val="tx1"/>
                </a:solidFill>
                <a:latin typeface="Gill Sans MT" pitchFamily="34" charset="0"/>
                <a:cs typeface="Arial" charset="0"/>
              </a:defRPr>
            </a:lvl6pPr>
            <a:lvl7pPr marL="2971800" indent="-228600" eaLnBrk="0" fontAlgn="base" hangingPunct="0">
              <a:spcBef>
                <a:spcPct val="0"/>
              </a:spcBef>
              <a:spcAft>
                <a:spcPct val="0"/>
              </a:spcAft>
              <a:defRPr>
                <a:solidFill>
                  <a:schemeClr val="tx1"/>
                </a:solidFill>
                <a:latin typeface="Gill Sans MT" pitchFamily="34" charset="0"/>
                <a:cs typeface="Arial" charset="0"/>
              </a:defRPr>
            </a:lvl7pPr>
            <a:lvl8pPr marL="3429000" indent="-228600" eaLnBrk="0" fontAlgn="base" hangingPunct="0">
              <a:spcBef>
                <a:spcPct val="0"/>
              </a:spcBef>
              <a:spcAft>
                <a:spcPct val="0"/>
              </a:spcAft>
              <a:defRPr>
                <a:solidFill>
                  <a:schemeClr val="tx1"/>
                </a:solidFill>
                <a:latin typeface="Gill Sans MT" pitchFamily="34" charset="0"/>
                <a:cs typeface="Arial" charset="0"/>
              </a:defRPr>
            </a:lvl8pPr>
            <a:lvl9pPr marL="3886200" indent="-228600" eaLnBrk="0" fontAlgn="base" hangingPunct="0">
              <a:spcBef>
                <a:spcPct val="0"/>
              </a:spcBef>
              <a:spcAft>
                <a:spcPct val="0"/>
              </a:spcAft>
              <a:defRPr>
                <a:solidFill>
                  <a:schemeClr val="tx1"/>
                </a:solidFill>
                <a:latin typeface="Gill Sans MT" pitchFamily="34" charset="0"/>
                <a:cs typeface="Arial" charset="0"/>
              </a:defRPr>
            </a:lvl9pPr>
          </a:lstStyle>
          <a:p>
            <a:pPr eaLnBrk="1" hangingPunct="1"/>
            <a:fld id="{D1B79C55-0459-45FA-A9EB-EAA03F42E537}" type="slidenum">
              <a:rPr lang="en-US" altLang="zh-CN">
                <a:solidFill>
                  <a:schemeClr val="tx2"/>
                </a:solidFill>
              </a:rPr>
              <a:pPr eaLnBrk="1" hangingPunct="1"/>
              <a:t>31</a:t>
            </a:fld>
            <a:endParaRPr lang="en-US" altLang="zh-CN">
              <a:solidFill>
                <a:schemeClr val="tx2"/>
              </a:solidFill>
            </a:endParaRPr>
          </a:p>
        </p:txBody>
      </p:sp>
      <p:sp>
        <p:nvSpPr>
          <p:cNvPr id="32773" name="Content Placeholder 5"/>
          <p:cNvSpPr>
            <a:spLocks noGrp="1"/>
          </p:cNvSpPr>
          <p:nvPr>
            <p:ph sz="quarter" idx="1"/>
          </p:nvPr>
        </p:nvSpPr>
        <p:spPr>
          <a:xfrm>
            <a:off x="457200" y="1700808"/>
            <a:ext cx="8229600" cy="4649093"/>
          </a:xfrm>
        </p:spPr>
        <p:txBody>
          <a:bodyPr/>
          <a:lstStyle/>
          <a:p>
            <a:pPr defTabSz="457200" eaLnBrk="1" fontAlgn="base">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800" dirty="0">
                <a:solidFill>
                  <a:srgbClr val="000000"/>
                </a:solidFill>
                <a:latin typeface="Calibri" charset="0"/>
                <a:cs typeface="Arial Unicode MS" charset="0"/>
              </a:rPr>
              <a:t>Thin out the multiple </a:t>
            </a:r>
            <a:r>
              <a:rPr lang="en-US" altLang="zh-CN" sz="2800" dirty="0" smtClean="0">
                <a:solidFill>
                  <a:srgbClr val="000000"/>
                </a:solidFill>
                <a:latin typeface="Calibri" charset="0"/>
                <a:cs typeface="Arial Unicode MS" charset="0"/>
              </a:rPr>
              <a:t>responses.</a:t>
            </a:r>
            <a:endParaRPr lang="en-US" altLang="zh-CN" sz="2800" dirty="0">
              <a:solidFill>
                <a:srgbClr val="000000"/>
              </a:solidFill>
              <a:latin typeface="Calibri" charset="0"/>
              <a:cs typeface="Arial Unicode MS" charset="0"/>
            </a:endParaRPr>
          </a:p>
          <a:p>
            <a:pPr defTabSz="457200" eaLnBrk="1" fontAlgn="base">
              <a:spcBef>
                <a:spcPts val="638"/>
              </a:spcBef>
              <a:spcAft>
                <a:spcPct val="0"/>
              </a:spcAft>
              <a:buClr>
                <a:srgbClr val="000000"/>
              </a:buClr>
              <a:buSzPct val="45000"/>
              <a:buFont typeface="Wingdings 3" charset="2"/>
              <a:buChar cha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pPr>
            <a:r>
              <a:rPr lang="en-US" altLang="zh-CN" sz="2800" dirty="0">
                <a:solidFill>
                  <a:srgbClr val="000000"/>
                </a:solidFill>
                <a:latin typeface="Calibri" charset="0"/>
                <a:cs typeface="Arial Unicode MS" charset="0"/>
              </a:rPr>
              <a:t>Suppress spurious </a:t>
            </a:r>
            <a:r>
              <a:rPr lang="en-US" altLang="zh-CN" sz="2800" dirty="0" smtClean="0">
                <a:solidFill>
                  <a:srgbClr val="000000"/>
                </a:solidFill>
                <a:latin typeface="Calibri" charset="0"/>
                <a:cs typeface="Arial Unicode MS" charset="0"/>
              </a:rPr>
              <a:t>responses.</a:t>
            </a:r>
            <a:endParaRPr lang="en-US" altLang="zh-CN" sz="2800" dirty="0">
              <a:solidFill>
                <a:srgbClr val="000000"/>
              </a:solidFill>
              <a:latin typeface="Calibri" charset="0"/>
              <a:cs typeface="Arial Unicode MS" charset="0"/>
            </a:endParaRPr>
          </a:p>
          <a:p>
            <a:pPr eaLnBrk="1" hangingPunct="1"/>
            <a:endParaRPr lang="en-US" altLang="zh-CN" dirty="0" smtClean="0">
              <a:ea typeface="宋体" charset="-122"/>
            </a:endParaRPr>
          </a:p>
        </p:txBody>
      </p:sp>
      <p:pic>
        <p:nvPicPr>
          <p:cNvPr id="327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388" y="2927126"/>
            <a:ext cx="5383212" cy="287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80381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t>Face </a:t>
            </a:r>
            <a:r>
              <a:rPr lang="en-US" sz="4400" dirty="0" smtClean="0"/>
              <a:t>Detection</a:t>
            </a:r>
            <a:endParaRPr lang="en-US" sz="4400" dirty="0"/>
          </a:p>
        </p:txBody>
      </p:sp>
      <p:sp>
        <p:nvSpPr>
          <p:cNvPr id="20483" name="Text Box 3"/>
          <p:cNvSpPr txBox="1">
            <a:spLocks noChangeArrowheads="1"/>
          </p:cNvSpPr>
          <p:nvPr/>
        </p:nvSpPr>
        <p:spPr bwMode="auto">
          <a:xfrm>
            <a:off x="457200" y="1219200"/>
            <a:ext cx="8229600" cy="466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a:latin typeface="+mn-lt"/>
              </a:rPr>
              <a:t>Good news – </a:t>
            </a:r>
            <a:r>
              <a:rPr lang="en-US" sz="2400" dirty="0" err="1">
                <a:latin typeface="+mn-lt"/>
              </a:rPr>
              <a:t>OpenCV</a:t>
            </a:r>
            <a:r>
              <a:rPr lang="en-US" sz="2400" dirty="0">
                <a:latin typeface="+mn-lt"/>
              </a:rPr>
              <a:t> comes with an implementation of Viola-Jones</a:t>
            </a:r>
            <a:r>
              <a:rPr lang="en-US" sz="2400" dirty="0" smtClean="0">
                <a:latin typeface="+mn-lt"/>
              </a:rPr>
              <a:t>!</a:t>
            </a:r>
          </a:p>
          <a:p>
            <a:pPr hangingPunct="1">
              <a:lnSpc>
                <a:spcPct val="100000"/>
              </a:lnSpc>
              <a:spcBef>
                <a:spcPts val="638"/>
              </a:spcBef>
              <a:buSzPct val="45000"/>
              <a:buFont typeface="Wingdings 3" charset="2"/>
              <a:buChar char=""/>
            </a:pPr>
            <a:r>
              <a:rPr lang="en-US" sz="2400" dirty="0" smtClean="0">
                <a:latin typeface="+mn-lt"/>
              </a:rPr>
              <a:t>Training</a:t>
            </a:r>
          </a:p>
          <a:p>
            <a:pPr lvl="1" hangingPunct="1">
              <a:lnSpc>
                <a:spcPct val="100000"/>
              </a:lnSpc>
              <a:spcBef>
                <a:spcPts val="638"/>
              </a:spcBef>
              <a:buSzPct val="45000"/>
              <a:buFont typeface="Wingdings 3" charset="2"/>
              <a:buChar char=""/>
            </a:pPr>
            <a:r>
              <a:rPr lang="en-US" sz="2400" dirty="0">
                <a:latin typeface="+mn-lt"/>
              </a:rPr>
              <a:t>The training face images are provided</a:t>
            </a:r>
            <a:r>
              <a:rPr lang="en-US" sz="2400" dirty="0" smtClean="0">
                <a:latin typeface="+mn-lt"/>
              </a:rPr>
              <a:t>.</a:t>
            </a:r>
            <a:endParaRPr lang="en-US" sz="2400" dirty="0" smtClean="0">
              <a:latin typeface="+mn-lt"/>
            </a:endParaRPr>
          </a:p>
          <a:p>
            <a:pPr lvl="1" hangingPunct="1">
              <a:lnSpc>
                <a:spcPct val="100000"/>
              </a:lnSpc>
              <a:spcBef>
                <a:spcPts val="638"/>
              </a:spcBef>
              <a:buSzPct val="45000"/>
              <a:buFont typeface="Wingdings 3" charset="2"/>
              <a:buChar char=""/>
            </a:pPr>
            <a:r>
              <a:rPr lang="en-US" altLang="zh-CN" sz="2400" dirty="0" err="1" smtClean="0">
                <a:latin typeface="+mn-lt"/>
              </a:rPr>
              <a:t>opencv_traincascade</a:t>
            </a:r>
            <a:r>
              <a:rPr lang="en-US" altLang="zh-CN" sz="2400" dirty="0" smtClean="0">
                <a:latin typeface="+mn-lt"/>
              </a:rPr>
              <a:t> </a:t>
            </a:r>
            <a:r>
              <a:rPr lang="en-US" altLang="zh-CN" sz="2400" dirty="0">
                <a:latin typeface="+mn-lt"/>
              </a:rPr>
              <a:t>(supports </a:t>
            </a:r>
            <a:r>
              <a:rPr lang="en-US" altLang="zh-CN" sz="2400" dirty="0" err="1">
                <a:latin typeface="+mn-lt"/>
              </a:rPr>
              <a:t>Harr</a:t>
            </a:r>
            <a:r>
              <a:rPr lang="en-US" altLang="zh-CN" sz="2400" dirty="0">
                <a:latin typeface="+mn-lt"/>
              </a:rPr>
              <a:t> and LBP features</a:t>
            </a:r>
            <a:r>
              <a:rPr lang="en-US" altLang="zh-CN" sz="2400" dirty="0" smtClean="0">
                <a:latin typeface="+mn-lt"/>
              </a:rPr>
              <a:t>).</a:t>
            </a:r>
          </a:p>
          <a:p>
            <a:pPr lvl="1" hangingPunct="1">
              <a:lnSpc>
                <a:spcPct val="100000"/>
              </a:lnSpc>
              <a:spcBef>
                <a:spcPts val="638"/>
              </a:spcBef>
              <a:buSzPct val="45000"/>
              <a:buFont typeface="Wingdings 3" charset="2"/>
              <a:buChar char=""/>
            </a:pPr>
            <a:r>
              <a:rPr lang="en-US" altLang="zh-CN" sz="2400" dirty="0" smtClean="0">
                <a:latin typeface="+mn-lt"/>
              </a:rPr>
              <a:t>Details </a:t>
            </a:r>
            <a:r>
              <a:rPr lang="en-US" altLang="zh-CN" sz="2400" dirty="0">
                <a:latin typeface="+mn-lt"/>
              </a:rPr>
              <a:t>are at </a:t>
            </a:r>
            <a:r>
              <a:rPr lang="en-US" altLang="zh-CN" sz="2400" dirty="0">
                <a:latin typeface="+mn-lt"/>
                <a:hlinkClick r:id="rId3"/>
              </a:rPr>
              <a:t>http://</a:t>
            </a:r>
            <a:r>
              <a:rPr lang="en-US" altLang="zh-CN" sz="2400" dirty="0" smtClean="0">
                <a:latin typeface="+mn-lt"/>
                <a:hlinkClick r:id="rId3"/>
              </a:rPr>
              <a:t>docs.opencv.org/trunk/doc/user_guide/ug_traincascade.html</a:t>
            </a:r>
            <a:endParaRPr lang="en-US" altLang="zh-CN" sz="2400" dirty="0" smtClean="0">
              <a:latin typeface="+mn-lt"/>
            </a:endParaRPr>
          </a:p>
          <a:p>
            <a:pPr hangingPunct="1">
              <a:lnSpc>
                <a:spcPct val="100000"/>
              </a:lnSpc>
              <a:spcBef>
                <a:spcPts val="638"/>
              </a:spcBef>
              <a:buSzPct val="45000"/>
              <a:buFont typeface="Wingdings 3" charset="2"/>
              <a:buChar char=""/>
            </a:pPr>
            <a:r>
              <a:rPr lang="en-US" sz="2400" dirty="0" smtClean="0">
                <a:latin typeface="+mn-lt"/>
              </a:rPr>
              <a:t>Detection</a:t>
            </a:r>
          </a:p>
          <a:p>
            <a:pPr lvl="1" hangingPunct="1">
              <a:lnSpc>
                <a:spcPct val="100000"/>
              </a:lnSpc>
              <a:spcBef>
                <a:spcPts val="638"/>
              </a:spcBef>
              <a:buSzPct val="45000"/>
              <a:buFont typeface="Wingdings 3" charset="2"/>
              <a:buChar char=""/>
            </a:pPr>
            <a:r>
              <a:rPr lang="en-US" sz="2400" dirty="0" smtClean="0">
                <a:latin typeface="+mn-lt"/>
              </a:rPr>
              <a:t>A </a:t>
            </a:r>
            <a:r>
              <a:rPr lang="en-US" sz="2400" dirty="0">
                <a:latin typeface="+mn-lt"/>
              </a:rPr>
              <a:t>good reference: </a:t>
            </a:r>
            <a:r>
              <a:rPr lang="en-US" sz="2400" dirty="0">
                <a:latin typeface="+mn-lt"/>
                <a:hlinkClick r:id="rId4"/>
              </a:rPr>
              <a:t>http://</a:t>
            </a:r>
            <a:r>
              <a:rPr lang="en-US" sz="2400" dirty="0" smtClean="0">
                <a:latin typeface="+mn-lt"/>
                <a:hlinkClick r:id="rId4"/>
              </a:rPr>
              <a:t>docs.opencv.org/doc/tutorials/objdetect/cascade_classifier/cascade_classifier.html</a:t>
            </a:r>
            <a:endParaRPr lang="en-US" sz="2400" dirty="0" smtClean="0">
              <a:latin typeface="+mn-lt"/>
            </a:endParaRPr>
          </a:p>
          <a:p>
            <a:pPr hangingPunct="1">
              <a:lnSpc>
                <a:spcPct val="100000"/>
              </a:lnSpc>
              <a:spcBef>
                <a:spcPts val="638"/>
              </a:spcBef>
              <a:buClrTx/>
              <a:buFontTx/>
              <a:buNone/>
            </a:pP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32</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57200" y="274638"/>
            <a:ext cx="8229600" cy="1143000"/>
          </a:xfrm>
          <a:ln/>
        </p:spPr>
        <p:txBody>
          <a:bodyPr>
            <a:normAutofit/>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t>Face </a:t>
            </a:r>
            <a:r>
              <a:rPr lang="en-US" sz="4400" dirty="0" smtClean="0"/>
              <a:t>Detection: </a:t>
            </a:r>
            <a:r>
              <a:rPr lang="en-US" sz="4400" dirty="0" err="1" smtClean="0"/>
              <a:t>OpenCV</a:t>
            </a:r>
            <a:r>
              <a:rPr lang="en-US" sz="4400" dirty="0" smtClean="0"/>
              <a:t> Functions</a:t>
            </a:r>
            <a:endParaRPr lang="en-US" sz="4400" dirty="0"/>
          </a:p>
        </p:txBody>
      </p:sp>
      <p:sp>
        <p:nvSpPr>
          <p:cNvPr id="20483" name="Text Box 3"/>
          <p:cNvSpPr txBox="1">
            <a:spLocks noChangeArrowheads="1"/>
          </p:cNvSpPr>
          <p:nvPr/>
        </p:nvSpPr>
        <p:spPr bwMode="auto">
          <a:xfrm>
            <a:off x="457200" y="1628800"/>
            <a:ext cx="8229600" cy="425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err="1">
                <a:latin typeface="Calibri" charset="0"/>
              </a:rPr>
              <a:t>bool</a:t>
            </a:r>
            <a:r>
              <a:rPr lang="en-US" sz="2400" dirty="0">
                <a:latin typeface="Calibri" charset="0"/>
              </a:rPr>
              <a:t> </a:t>
            </a:r>
            <a:r>
              <a:rPr lang="en-US" sz="2400" dirty="0" err="1" smtClean="0">
                <a:latin typeface="Calibri" charset="0"/>
              </a:rPr>
              <a:t>CascadeClassifier</a:t>
            </a:r>
            <a:r>
              <a:rPr lang="en-US" sz="2400" dirty="0">
                <a:latin typeface="Calibri" charset="0"/>
              </a:rPr>
              <a:t>::load(</a:t>
            </a:r>
            <a:r>
              <a:rPr lang="en-US" sz="2400" dirty="0" err="1">
                <a:latin typeface="Calibri" charset="0"/>
              </a:rPr>
              <a:t>const</a:t>
            </a:r>
            <a:r>
              <a:rPr lang="en-US" sz="2400" dirty="0">
                <a:latin typeface="Calibri" charset="0"/>
              </a:rPr>
              <a:t> string&amp; filename</a:t>
            </a:r>
            <a:r>
              <a:rPr lang="en-US" sz="2400" dirty="0" smtClean="0">
                <a:latin typeface="Calibri" charset="0"/>
              </a:rPr>
              <a:t>);</a:t>
            </a:r>
          </a:p>
          <a:p>
            <a:pPr lvl="1" hangingPunct="1">
              <a:lnSpc>
                <a:spcPct val="100000"/>
              </a:lnSpc>
              <a:spcBef>
                <a:spcPts val="638"/>
              </a:spcBef>
              <a:buSzPct val="45000"/>
              <a:buFont typeface="Wingdings 3" charset="2"/>
              <a:buChar char=""/>
            </a:pPr>
            <a:r>
              <a:rPr lang="en-US" sz="2400" dirty="0">
                <a:latin typeface="Calibri" charset="0"/>
              </a:rPr>
              <a:t>Loads a classifier from a file</a:t>
            </a:r>
            <a:r>
              <a:rPr lang="en-US" sz="2400" dirty="0" smtClean="0">
                <a:latin typeface="Calibri" charset="0"/>
              </a:rPr>
              <a:t>.</a:t>
            </a:r>
          </a:p>
          <a:p>
            <a:pPr hangingPunct="1">
              <a:lnSpc>
                <a:spcPct val="100000"/>
              </a:lnSpc>
              <a:spcBef>
                <a:spcPts val="638"/>
              </a:spcBef>
              <a:buSzPct val="45000"/>
              <a:buFont typeface="Wingdings 3" charset="2"/>
              <a:buChar char=""/>
            </a:pPr>
            <a:r>
              <a:rPr lang="en-US" sz="2400" dirty="0" smtClean="0">
                <a:latin typeface="Calibri" charset="0"/>
              </a:rPr>
              <a:t>void </a:t>
            </a:r>
            <a:r>
              <a:rPr lang="en-US" sz="2400" dirty="0" err="1" smtClean="0">
                <a:latin typeface="Calibri" charset="0"/>
              </a:rPr>
              <a:t>CascadeClassifier</a:t>
            </a:r>
            <a:r>
              <a:rPr lang="en-US" sz="2400" dirty="0">
                <a:latin typeface="Calibri" charset="0"/>
              </a:rPr>
              <a:t>::</a:t>
            </a:r>
            <a:r>
              <a:rPr lang="en-US" sz="2400" dirty="0" err="1">
                <a:latin typeface="Calibri" charset="0"/>
              </a:rPr>
              <a:t>detectMultiScale</a:t>
            </a:r>
            <a:r>
              <a:rPr lang="en-US" sz="2400" dirty="0">
                <a:latin typeface="Calibri" charset="0"/>
              </a:rPr>
              <a:t>(</a:t>
            </a:r>
            <a:r>
              <a:rPr lang="en-US" sz="2400" dirty="0" err="1">
                <a:latin typeface="Calibri" charset="0"/>
              </a:rPr>
              <a:t>const</a:t>
            </a:r>
            <a:r>
              <a:rPr lang="en-US" sz="2400" dirty="0">
                <a:latin typeface="Calibri" charset="0"/>
              </a:rPr>
              <a:t> Mat&amp; image, vector&lt;</a:t>
            </a:r>
            <a:r>
              <a:rPr lang="en-US" sz="2400" dirty="0" err="1">
                <a:latin typeface="Calibri" charset="0"/>
              </a:rPr>
              <a:t>Rect</a:t>
            </a:r>
            <a:r>
              <a:rPr lang="en-US" sz="2400" dirty="0">
                <a:latin typeface="Calibri" charset="0"/>
              </a:rPr>
              <a:t>&gt;&amp; objects, double </a:t>
            </a:r>
            <a:r>
              <a:rPr lang="en-US" sz="2400" dirty="0" err="1">
                <a:latin typeface="Calibri" charset="0"/>
              </a:rPr>
              <a:t>scaleFactor</a:t>
            </a:r>
            <a:r>
              <a:rPr lang="en-US" sz="2400" dirty="0">
                <a:latin typeface="Calibri" charset="0"/>
              </a:rPr>
              <a:t>=1.1, </a:t>
            </a:r>
            <a:r>
              <a:rPr lang="en-US" sz="2400" dirty="0" err="1">
                <a:latin typeface="Calibri" charset="0"/>
              </a:rPr>
              <a:t>int</a:t>
            </a:r>
            <a:r>
              <a:rPr lang="en-US" sz="2400" dirty="0">
                <a:latin typeface="Calibri" charset="0"/>
              </a:rPr>
              <a:t> </a:t>
            </a:r>
            <a:r>
              <a:rPr lang="en-US" sz="2400" dirty="0" err="1">
                <a:latin typeface="Calibri" charset="0"/>
              </a:rPr>
              <a:t>minNeighbors</a:t>
            </a:r>
            <a:r>
              <a:rPr lang="en-US" sz="2400" dirty="0">
                <a:latin typeface="Calibri" charset="0"/>
              </a:rPr>
              <a:t>=3, </a:t>
            </a:r>
            <a:r>
              <a:rPr lang="en-US" sz="2400" dirty="0" err="1">
                <a:latin typeface="Calibri" charset="0"/>
              </a:rPr>
              <a:t>int</a:t>
            </a:r>
            <a:r>
              <a:rPr lang="en-US" sz="2400" dirty="0">
                <a:latin typeface="Calibri" charset="0"/>
              </a:rPr>
              <a:t> flags=0, Size </a:t>
            </a:r>
            <a:r>
              <a:rPr lang="en-US" sz="2400" dirty="0" err="1">
                <a:latin typeface="Calibri" charset="0"/>
              </a:rPr>
              <a:t>minSize</a:t>
            </a:r>
            <a:r>
              <a:rPr lang="en-US" sz="2400" dirty="0">
                <a:latin typeface="Calibri" charset="0"/>
              </a:rPr>
              <a:t>=Size(), Size </a:t>
            </a:r>
            <a:r>
              <a:rPr lang="en-US" sz="2400" dirty="0" err="1">
                <a:latin typeface="Calibri" charset="0"/>
              </a:rPr>
              <a:t>maxSize</a:t>
            </a:r>
            <a:r>
              <a:rPr lang="en-US" sz="2400" dirty="0">
                <a:latin typeface="Calibri" charset="0"/>
              </a:rPr>
              <a:t>=Size</a:t>
            </a:r>
            <a:r>
              <a:rPr lang="en-US" sz="2400" dirty="0" smtClean="0">
                <a:latin typeface="Calibri" charset="0"/>
              </a:rPr>
              <a:t>());</a:t>
            </a:r>
          </a:p>
          <a:p>
            <a:pPr lvl="1" hangingPunct="1">
              <a:lnSpc>
                <a:spcPct val="100000"/>
              </a:lnSpc>
              <a:spcBef>
                <a:spcPts val="638"/>
              </a:spcBef>
              <a:buSzPct val="45000"/>
              <a:buFont typeface="Wingdings 3" charset="2"/>
              <a:buChar char=""/>
            </a:pPr>
            <a:r>
              <a:rPr lang="en-US" sz="2400" dirty="0">
                <a:latin typeface="Calibri" charset="0"/>
              </a:rPr>
              <a:t>Detects objects of different sizes in the input image. The detected objects are returned as a list of rectangles.</a:t>
            </a:r>
            <a:endParaRPr lang="en-US" sz="2400" dirty="0" smtClean="0">
              <a:latin typeface="Calibri" charset="0"/>
            </a:endParaRPr>
          </a:p>
          <a:p>
            <a:pPr lvl="1" hangingPunct="1">
              <a:lnSpc>
                <a:spcPct val="100000"/>
              </a:lnSpc>
              <a:spcBef>
                <a:spcPts val="638"/>
              </a:spcBef>
              <a:buSzPct val="45000"/>
              <a:buFont typeface="Wingdings 3" charset="2"/>
              <a:buChar char=""/>
            </a:pPr>
            <a:endParaRPr lang="en-US" sz="20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33</a:t>
            </a:fld>
            <a:endParaRPr lang="en-US"/>
          </a:p>
        </p:txBody>
      </p:sp>
    </p:spTree>
    <p:extLst>
      <p:ext uri="{BB962C8B-B14F-4D97-AF65-F5344CB8AC3E}">
        <p14:creationId xmlns:p14="http://schemas.microsoft.com/office/powerpoint/2010/main" val="20948074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t>Face Detection: </a:t>
            </a:r>
            <a:r>
              <a:rPr lang="en-US" sz="4400" dirty="0" smtClean="0"/>
              <a:t>Example</a:t>
            </a:r>
            <a:endParaRPr lang="en-US" sz="4400" dirty="0"/>
          </a:p>
        </p:txBody>
      </p:sp>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28798"/>
            <a:ext cx="7027199" cy="450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p:txBody>
          <a:bodyPr/>
          <a:lstStyle/>
          <a:p>
            <a:fld id="{EA772444-35E4-4BD1-8B95-D033C4631D28}" type="slidenum">
              <a:rPr lang="en-US" smtClean="0"/>
              <a:pPr/>
              <a:t>34</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t>Optical Flow – Theory</a:t>
            </a:r>
          </a:p>
        </p:txBody>
      </p:sp>
      <p:sp>
        <p:nvSpPr>
          <p:cNvPr id="24579" name="Text Box 3"/>
          <p:cNvSpPr txBox="1">
            <a:spLocks noChangeArrowheads="1"/>
          </p:cNvSpPr>
          <p:nvPr/>
        </p:nvSpPr>
        <p:spPr bwMode="auto">
          <a:xfrm>
            <a:off x="457200" y="1219200"/>
            <a:ext cx="8229600" cy="4586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marL="546100" indent="-27305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a:latin typeface="Calibri" charset="0"/>
              </a:rPr>
              <a:t>Optical flow: the apparent motion of brightness patterns in the </a:t>
            </a:r>
            <a:r>
              <a:rPr lang="en-US" sz="2400" dirty="0" smtClean="0">
                <a:latin typeface="Calibri" charset="0"/>
              </a:rPr>
              <a:t>image</a:t>
            </a:r>
            <a:r>
              <a:rPr lang="en-US" sz="2400" dirty="0" smtClean="0">
                <a:latin typeface="Calibri" charset="0"/>
              </a:rPr>
              <a:t>.</a:t>
            </a:r>
          </a:p>
          <a:p>
            <a:pPr lvl="1" hangingPunct="1">
              <a:lnSpc>
                <a:spcPct val="100000"/>
              </a:lnSpc>
              <a:spcBef>
                <a:spcPts val="638"/>
              </a:spcBef>
              <a:buSzPct val="45000"/>
              <a:buFont typeface="Wingdings 3" charset="2"/>
              <a:buChar char=""/>
            </a:pPr>
            <a:r>
              <a:rPr lang="en-US" sz="2400" dirty="0" smtClean="0">
                <a:latin typeface="Calibri" charset="0"/>
              </a:rPr>
              <a:t>Will be covered in Lecture </a:t>
            </a:r>
            <a:r>
              <a:rPr lang="en-US" sz="2400" dirty="0">
                <a:latin typeface="Calibri" charset="0"/>
              </a:rPr>
              <a:t>13 (Nov 8)</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May not be the same as the actual motion - aperture </a:t>
            </a:r>
            <a:r>
              <a:rPr lang="en-US" sz="2400" dirty="0" smtClean="0">
                <a:latin typeface="Calibri" charset="0"/>
              </a:rPr>
              <a:t>problem.</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Human vision does optical flow analysis all the time – being aware of movement around </a:t>
            </a:r>
            <a:r>
              <a:rPr lang="en-US" sz="2400" dirty="0" smtClean="0">
                <a:latin typeface="Calibri" charset="0"/>
              </a:rPr>
              <a:t>them.</a:t>
            </a:r>
            <a:endParaRPr lang="en-US" sz="2400" dirty="0">
              <a:latin typeface="Calibri" charset="0"/>
            </a:endParaRPr>
          </a:p>
          <a:p>
            <a:pPr hangingPunct="1">
              <a:lnSpc>
                <a:spcPct val="100000"/>
              </a:lnSpc>
              <a:spcBef>
                <a:spcPts val="638"/>
              </a:spcBef>
              <a:buSzPct val="45000"/>
              <a:buFont typeface="Wingdings 3" charset="2"/>
              <a:buChar char=""/>
            </a:pPr>
            <a:r>
              <a:rPr lang="en-US" sz="2400" dirty="0">
                <a:latin typeface="Calibri" charset="0"/>
              </a:rPr>
              <a:t>Use cases:</a:t>
            </a:r>
          </a:p>
          <a:p>
            <a:pPr lvl="1" hangingPunct="1">
              <a:lnSpc>
                <a:spcPct val="100000"/>
              </a:lnSpc>
              <a:spcBef>
                <a:spcPts val="638"/>
              </a:spcBef>
              <a:buSzPct val="45000"/>
              <a:buFont typeface="Wingdings 3" charset="2"/>
              <a:buChar char=""/>
            </a:pPr>
            <a:r>
              <a:rPr lang="en-US" sz="2400" dirty="0">
                <a:latin typeface="Calibri" charset="0"/>
              </a:rPr>
              <a:t>Find objects from one frame in other </a:t>
            </a:r>
            <a:r>
              <a:rPr lang="en-US" sz="2400" dirty="0" smtClean="0">
                <a:latin typeface="Calibri" charset="0"/>
              </a:rPr>
              <a:t>frames.</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Determine the speed and direction of movement of </a:t>
            </a:r>
            <a:r>
              <a:rPr lang="en-US" sz="2400" dirty="0" smtClean="0">
                <a:latin typeface="Calibri" charset="0"/>
              </a:rPr>
              <a:t>objects.</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Determine the structure of the </a:t>
            </a:r>
            <a:r>
              <a:rPr lang="en-US" sz="2400" dirty="0" smtClean="0">
                <a:latin typeface="Calibri" charset="0"/>
              </a:rPr>
              <a:t>environment.</a:t>
            </a: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35</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457200" y="274638"/>
            <a:ext cx="8229600" cy="1143000"/>
          </a:xfrm>
          <a:ln/>
        </p:spPr>
        <p:txBody>
          <a:bodyPr>
            <a:normAutofit/>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t>Optical Flow – Theory (Lucas-</a:t>
            </a:r>
            <a:r>
              <a:rPr lang="en-US" sz="4000" dirty="0" err="1"/>
              <a:t>Kanade</a:t>
            </a:r>
            <a:r>
              <a:rPr lang="en-US" sz="4000" dirty="0"/>
              <a:t>)</a:t>
            </a:r>
          </a:p>
        </p:txBody>
      </p:sp>
      <p:sp>
        <p:nvSpPr>
          <p:cNvPr id="24579" name="Text Box 3"/>
          <p:cNvSpPr txBox="1">
            <a:spLocks noChangeArrowheads="1"/>
          </p:cNvSpPr>
          <p:nvPr/>
        </p:nvSpPr>
        <p:spPr bwMode="auto">
          <a:xfrm>
            <a:off x="457200" y="1219200"/>
            <a:ext cx="8229600" cy="4586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marL="546100" indent="-27305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smtClean="0">
                <a:latin typeface="Calibri" charset="0"/>
              </a:rPr>
              <a:t>Key assumption</a:t>
            </a:r>
          </a:p>
          <a:p>
            <a:pPr lvl="1" hangingPunct="1">
              <a:lnSpc>
                <a:spcPct val="100000"/>
              </a:lnSpc>
              <a:spcBef>
                <a:spcPts val="638"/>
              </a:spcBef>
              <a:buSzPct val="45000"/>
              <a:buFont typeface="Wingdings 3" charset="2"/>
              <a:buChar char=""/>
            </a:pPr>
            <a:r>
              <a:rPr lang="en-US" sz="2400" dirty="0" smtClean="0">
                <a:latin typeface="Calibri" charset="0"/>
              </a:rPr>
              <a:t>Brightness constancy</a:t>
            </a:r>
          </a:p>
          <a:p>
            <a:pPr lvl="1" hangingPunct="1">
              <a:lnSpc>
                <a:spcPct val="100000"/>
              </a:lnSpc>
              <a:spcBef>
                <a:spcPts val="638"/>
              </a:spcBef>
              <a:buSzPct val="45000"/>
              <a:buFont typeface="Wingdings 3" charset="2"/>
              <a:buChar char=""/>
            </a:pPr>
            <a:endParaRPr lang="en-US" sz="2400" dirty="0">
              <a:latin typeface="Calibri" charset="0"/>
            </a:endParaRPr>
          </a:p>
          <a:p>
            <a:pPr lvl="1" hangingPunct="1">
              <a:lnSpc>
                <a:spcPct val="100000"/>
              </a:lnSpc>
              <a:spcBef>
                <a:spcPts val="638"/>
              </a:spcBef>
              <a:buSzPct val="45000"/>
              <a:buFont typeface="Wingdings 3" charset="2"/>
              <a:buChar char=""/>
            </a:pPr>
            <a:endParaRPr lang="en-US" sz="2400" dirty="0" smtClean="0">
              <a:latin typeface="Calibri" charset="0"/>
            </a:endParaRPr>
          </a:p>
          <a:p>
            <a:pPr lvl="1" hangingPunct="1">
              <a:lnSpc>
                <a:spcPct val="100000"/>
              </a:lnSpc>
              <a:spcBef>
                <a:spcPts val="638"/>
              </a:spcBef>
              <a:buSzPct val="45000"/>
              <a:buFont typeface="Wingdings 3" charset="2"/>
              <a:buChar char=""/>
            </a:pPr>
            <a:endParaRPr lang="en-US" sz="2400" dirty="0">
              <a:latin typeface="Calibri" charset="0"/>
            </a:endParaRPr>
          </a:p>
          <a:p>
            <a:pPr lvl="1" hangingPunct="1">
              <a:lnSpc>
                <a:spcPct val="100000"/>
              </a:lnSpc>
              <a:spcBef>
                <a:spcPts val="638"/>
              </a:spcBef>
              <a:buSzPct val="45000"/>
              <a:buFont typeface="Wingdings 3" charset="2"/>
              <a:buChar char=""/>
            </a:pPr>
            <a:endParaRPr lang="en-US" sz="2400" dirty="0" smtClean="0">
              <a:latin typeface="Calibri" charset="0"/>
            </a:endParaRPr>
          </a:p>
          <a:p>
            <a:pPr lvl="1" hangingPunct="1">
              <a:lnSpc>
                <a:spcPct val="100000"/>
              </a:lnSpc>
              <a:spcBef>
                <a:spcPts val="638"/>
              </a:spcBef>
              <a:buSzPct val="45000"/>
              <a:buFont typeface="Wingdings 3" charset="2"/>
              <a:buChar char=""/>
            </a:pPr>
            <a:endParaRPr lang="en-US" sz="2400" dirty="0">
              <a:latin typeface="Calibri" charset="0"/>
            </a:endParaRPr>
          </a:p>
          <a:p>
            <a:pPr lvl="1" hangingPunct="1">
              <a:lnSpc>
                <a:spcPct val="100000"/>
              </a:lnSpc>
              <a:spcBef>
                <a:spcPts val="638"/>
              </a:spcBef>
              <a:buSzPct val="45000"/>
              <a:buFont typeface="Wingdings 3" charset="2"/>
              <a:buChar char=""/>
            </a:pPr>
            <a:endParaRPr lang="en-US" sz="2400" dirty="0" smtClean="0">
              <a:latin typeface="Calibri" charset="0"/>
            </a:endParaRPr>
          </a:p>
          <a:p>
            <a:pPr lvl="1" hangingPunct="1">
              <a:lnSpc>
                <a:spcPct val="100000"/>
              </a:lnSpc>
              <a:spcBef>
                <a:spcPts val="638"/>
              </a:spcBef>
              <a:buSzPct val="45000"/>
              <a:buFont typeface="Wingdings 3" charset="2"/>
              <a:buChar char=""/>
            </a:pPr>
            <a:r>
              <a:rPr lang="en-US" sz="2400" dirty="0" smtClean="0">
                <a:latin typeface="Calibri" charset="0"/>
              </a:rPr>
              <a:t>I(x+u,y+v,t+1)=I(</a:t>
            </a:r>
            <a:r>
              <a:rPr lang="en-US" sz="2400" dirty="0" err="1" smtClean="0">
                <a:latin typeface="Calibri" charset="0"/>
              </a:rPr>
              <a:t>x,y,t</a:t>
            </a:r>
            <a:r>
              <a:rPr lang="en-US" sz="2400" dirty="0" smtClean="0">
                <a:latin typeface="Calibri" charset="0"/>
              </a:rPr>
              <a:t>)</a:t>
            </a:r>
          </a:p>
          <a:p>
            <a:pPr lvl="1" hangingPunct="1">
              <a:lnSpc>
                <a:spcPct val="100000"/>
              </a:lnSpc>
              <a:spcBef>
                <a:spcPts val="638"/>
              </a:spcBef>
              <a:buSzPct val="45000"/>
              <a:buFont typeface="Wingdings 3" charset="2"/>
              <a:buChar char=""/>
            </a:pPr>
            <a:r>
              <a:rPr lang="en-US" sz="2400" dirty="0" smtClean="0">
                <a:latin typeface="Calibri" charset="0"/>
              </a:rPr>
              <a:t>Image measurements in a small region remain the same although their location may change.</a:t>
            </a:r>
          </a:p>
          <a:p>
            <a:pPr lvl="1" hangingPunct="1">
              <a:lnSpc>
                <a:spcPct val="100000"/>
              </a:lnSpc>
              <a:spcBef>
                <a:spcPts val="638"/>
              </a:spcBef>
              <a:buSzPct val="45000"/>
              <a:buFont typeface="Wingdings 3" charset="2"/>
              <a:buChar char=""/>
            </a:pPr>
            <a:endParaRPr lang="en-US" sz="2400" dirty="0">
              <a:latin typeface="Calibri"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205718"/>
            <a:ext cx="5908675" cy="2613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p:txBody>
          <a:bodyPr/>
          <a:lstStyle/>
          <a:p>
            <a:fld id="{EA772444-35E4-4BD1-8B95-D033C4631D28}" type="slidenum">
              <a:rPr lang="en-US" smtClean="0"/>
              <a:pPr/>
              <a:t>36</a:t>
            </a:fld>
            <a:endParaRPr lang="en-US"/>
          </a:p>
        </p:txBody>
      </p:sp>
    </p:spTree>
    <p:extLst>
      <p:ext uri="{BB962C8B-B14F-4D97-AF65-F5344CB8AC3E}">
        <p14:creationId xmlns:p14="http://schemas.microsoft.com/office/powerpoint/2010/main" val="346222086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457200" y="274638"/>
            <a:ext cx="8229600" cy="1143000"/>
          </a:xfrm>
          <a:ln/>
        </p:spPr>
        <p:txBody>
          <a:bodyPr>
            <a:normAutofit/>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t>Optical Flow – Theory (Lucas-</a:t>
            </a:r>
            <a:r>
              <a:rPr lang="en-US" sz="4000" dirty="0" err="1"/>
              <a:t>Kanade</a:t>
            </a:r>
            <a:r>
              <a:rPr lang="en-US" sz="4000" dirty="0"/>
              <a:t>)</a:t>
            </a:r>
          </a:p>
        </p:txBody>
      </p:sp>
      <p:sp>
        <p:nvSpPr>
          <p:cNvPr id="6" name="Text Box 3"/>
          <p:cNvSpPr txBox="1">
            <a:spLocks noChangeArrowheads="1"/>
          </p:cNvSpPr>
          <p:nvPr/>
        </p:nvSpPr>
        <p:spPr bwMode="auto">
          <a:xfrm>
            <a:off x="457200" y="1412776"/>
            <a:ext cx="8229600" cy="4525963"/>
          </a:xfrm>
          <a:prstGeom prst="rect">
            <a:avLst/>
          </a:prstGeom>
          <a:blipFill dpi="0" rotWithShape="0">
            <a:blip r:embed="rId3"/>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341313" indent="-339725">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Arial" charset="0"/>
                <a:cs typeface="Arial Unicode MS" charset="0"/>
              </a:defRPr>
            </a:lvl9pPr>
          </a:lstStyle>
          <a:p>
            <a:pPr marL="1588" indent="0" hangingPunct="1">
              <a:lnSpc>
                <a:spcPct val="100000"/>
              </a:lnSpc>
              <a:spcBef>
                <a:spcPts val="638"/>
              </a:spcBef>
              <a:spcAft>
                <a:spcPts val="1425"/>
              </a:spcAft>
              <a:buSzPct val="45000"/>
            </a:pPr>
            <a:r>
              <a:rPr lang="en-US" sz="3200" dirty="0">
                <a:latin typeface="Calibri" charset="0"/>
              </a:rPr>
              <a:t> </a:t>
            </a:r>
          </a:p>
        </p:txBody>
      </p:sp>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4267200"/>
            <a:ext cx="6130925" cy="1549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p:txBody>
          <a:bodyPr/>
          <a:lstStyle/>
          <a:p>
            <a:fld id="{EA772444-35E4-4BD1-8B95-D033C4631D28}" type="slidenum">
              <a:rPr lang="en-US" smtClean="0"/>
              <a:pPr/>
              <a:t>37</a:t>
            </a:fld>
            <a:endParaRPr lang="en-US"/>
          </a:p>
        </p:txBody>
      </p:sp>
    </p:spTree>
    <p:extLst>
      <p:ext uri="{BB962C8B-B14F-4D97-AF65-F5344CB8AC3E}">
        <p14:creationId xmlns:p14="http://schemas.microsoft.com/office/powerpoint/2010/main" val="16608343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457200" y="274638"/>
            <a:ext cx="8229600" cy="1143000"/>
          </a:xfrm>
          <a:ln/>
        </p:spPr>
        <p:txBody>
          <a:bodyPr>
            <a:normAutofit/>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t>Optical </a:t>
            </a:r>
            <a:r>
              <a:rPr lang="en-US" sz="4000" dirty="0" smtClean="0"/>
              <a:t>Flow: </a:t>
            </a:r>
            <a:r>
              <a:rPr lang="en-US" sz="4000" dirty="0" err="1" smtClean="0"/>
              <a:t>OpenCV</a:t>
            </a:r>
            <a:r>
              <a:rPr lang="en-US" sz="4000" dirty="0" smtClean="0"/>
              <a:t> Functions</a:t>
            </a:r>
            <a:endParaRPr lang="en-US" sz="4000" dirty="0"/>
          </a:p>
        </p:txBody>
      </p:sp>
      <p:sp>
        <p:nvSpPr>
          <p:cNvPr id="24579" name="Text Box 3"/>
          <p:cNvSpPr txBox="1">
            <a:spLocks noChangeArrowheads="1"/>
          </p:cNvSpPr>
          <p:nvPr/>
        </p:nvSpPr>
        <p:spPr bwMode="auto">
          <a:xfrm>
            <a:off x="457200" y="1219200"/>
            <a:ext cx="8229600" cy="4586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marL="546100" indent="-27305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a:latin typeface="Calibri" charset="0"/>
              </a:rPr>
              <a:t>void </a:t>
            </a:r>
            <a:r>
              <a:rPr lang="en-US" sz="2400" dirty="0" err="1" smtClean="0">
                <a:latin typeface="Calibri" charset="0"/>
              </a:rPr>
              <a:t>goodFeaturesToTrack</a:t>
            </a:r>
            <a:r>
              <a:rPr lang="en-US" sz="2400" dirty="0" smtClean="0">
                <a:latin typeface="Calibri" charset="0"/>
              </a:rPr>
              <a:t>(Mat&amp; </a:t>
            </a:r>
            <a:r>
              <a:rPr lang="en-US" sz="2400" dirty="0">
                <a:latin typeface="Calibri" charset="0"/>
              </a:rPr>
              <a:t>image, </a:t>
            </a:r>
            <a:r>
              <a:rPr lang="en-US" sz="2400" dirty="0" smtClean="0">
                <a:latin typeface="Calibri" charset="0"/>
              </a:rPr>
              <a:t>vector&lt;Point2f&gt;&amp; </a:t>
            </a:r>
            <a:r>
              <a:rPr lang="en-US" sz="2400" dirty="0">
                <a:latin typeface="Calibri" charset="0"/>
              </a:rPr>
              <a:t>corners, </a:t>
            </a:r>
            <a:r>
              <a:rPr lang="en-US" sz="2400" dirty="0" err="1">
                <a:latin typeface="Calibri" charset="0"/>
              </a:rPr>
              <a:t>int</a:t>
            </a:r>
            <a:r>
              <a:rPr lang="en-US" sz="2400" dirty="0">
                <a:latin typeface="Calibri" charset="0"/>
              </a:rPr>
              <a:t> </a:t>
            </a:r>
            <a:r>
              <a:rPr lang="en-US" sz="2400" dirty="0" err="1">
                <a:latin typeface="Calibri" charset="0"/>
              </a:rPr>
              <a:t>maxCorners</a:t>
            </a:r>
            <a:r>
              <a:rPr lang="en-US" sz="2400" dirty="0">
                <a:latin typeface="Calibri" charset="0"/>
              </a:rPr>
              <a:t>, double </a:t>
            </a:r>
            <a:r>
              <a:rPr lang="en-US" sz="2400" dirty="0" err="1">
                <a:latin typeface="Calibri" charset="0"/>
              </a:rPr>
              <a:t>qualityLevel</a:t>
            </a:r>
            <a:r>
              <a:rPr lang="en-US" sz="2400" dirty="0">
                <a:latin typeface="Calibri" charset="0"/>
              </a:rPr>
              <a:t>, double </a:t>
            </a:r>
            <a:r>
              <a:rPr lang="en-US" sz="2400" dirty="0" err="1" smtClean="0">
                <a:latin typeface="Calibri" charset="0"/>
              </a:rPr>
              <a:t>minDistance</a:t>
            </a:r>
            <a:r>
              <a:rPr lang="en-US" sz="2400" dirty="0" smtClean="0">
                <a:latin typeface="Calibri" charset="0"/>
              </a:rPr>
              <a:t>);</a:t>
            </a:r>
          </a:p>
          <a:p>
            <a:pPr lvl="1" hangingPunct="1">
              <a:lnSpc>
                <a:spcPct val="100000"/>
              </a:lnSpc>
              <a:spcBef>
                <a:spcPts val="638"/>
              </a:spcBef>
              <a:buSzPct val="45000"/>
              <a:buFont typeface="Wingdings 3" charset="2"/>
              <a:buChar char=""/>
            </a:pPr>
            <a:r>
              <a:rPr lang="en-US" sz="2400" dirty="0">
                <a:latin typeface="Calibri" charset="0"/>
              </a:rPr>
              <a:t>Determines strong corners on an image</a:t>
            </a:r>
            <a:r>
              <a:rPr lang="en-US" sz="2400" dirty="0" smtClean="0">
                <a:latin typeface="Calibri" charset="0"/>
              </a:rPr>
              <a:t>.</a:t>
            </a:r>
          </a:p>
          <a:p>
            <a:pPr hangingPunct="1">
              <a:lnSpc>
                <a:spcPct val="100000"/>
              </a:lnSpc>
              <a:spcBef>
                <a:spcPts val="638"/>
              </a:spcBef>
              <a:buSzPct val="45000"/>
              <a:buFont typeface="Wingdings 3" charset="2"/>
              <a:buChar char=""/>
            </a:pPr>
            <a:r>
              <a:rPr lang="en-US" sz="2400" dirty="0">
                <a:latin typeface="Calibri" charset="0"/>
              </a:rPr>
              <a:t>void </a:t>
            </a:r>
            <a:r>
              <a:rPr lang="en-US" sz="2400" dirty="0" err="1" smtClean="0">
                <a:latin typeface="Calibri" charset="0"/>
              </a:rPr>
              <a:t>cornerSubPix</a:t>
            </a:r>
            <a:r>
              <a:rPr lang="en-US" sz="2400" dirty="0" smtClean="0">
                <a:latin typeface="Calibri" charset="0"/>
              </a:rPr>
              <a:t>(Mat&amp; </a:t>
            </a:r>
            <a:r>
              <a:rPr lang="en-US" sz="2400" dirty="0">
                <a:latin typeface="Calibri" charset="0"/>
              </a:rPr>
              <a:t>image, </a:t>
            </a:r>
            <a:r>
              <a:rPr lang="en-US" sz="2400" dirty="0" smtClean="0">
                <a:latin typeface="Calibri" charset="0"/>
              </a:rPr>
              <a:t>vector&lt;Point2f&gt;&amp; </a:t>
            </a:r>
            <a:r>
              <a:rPr lang="en-US" sz="2400" dirty="0">
                <a:latin typeface="Calibri" charset="0"/>
              </a:rPr>
              <a:t>corners, Size </a:t>
            </a:r>
            <a:r>
              <a:rPr lang="en-US" sz="2400" dirty="0" err="1">
                <a:latin typeface="Calibri" charset="0"/>
              </a:rPr>
              <a:t>winSize</a:t>
            </a:r>
            <a:r>
              <a:rPr lang="en-US" sz="2400" dirty="0">
                <a:latin typeface="Calibri" charset="0"/>
              </a:rPr>
              <a:t>, Size </a:t>
            </a:r>
            <a:r>
              <a:rPr lang="en-US" sz="2400" dirty="0" err="1">
                <a:latin typeface="Calibri" charset="0"/>
              </a:rPr>
              <a:t>zeroZone</a:t>
            </a:r>
            <a:r>
              <a:rPr lang="en-US" sz="2400" dirty="0">
                <a:latin typeface="Calibri" charset="0"/>
              </a:rPr>
              <a:t>, </a:t>
            </a:r>
            <a:r>
              <a:rPr lang="en-US" sz="2400" dirty="0" err="1">
                <a:latin typeface="Calibri" charset="0"/>
              </a:rPr>
              <a:t>TermCriteria</a:t>
            </a:r>
            <a:r>
              <a:rPr lang="en-US" sz="2400" dirty="0">
                <a:latin typeface="Calibri" charset="0"/>
              </a:rPr>
              <a:t> </a:t>
            </a:r>
            <a:r>
              <a:rPr lang="en-US" sz="2400" dirty="0" smtClean="0">
                <a:latin typeface="Calibri" charset="0"/>
              </a:rPr>
              <a:t>criteria);</a:t>
            </a:r>
          </a:p>
          <a:p>
            <a:pPr lvl="1" hangingPunct="1">
              <a:lnSpc>
                <a:spcPct val="100000"/>
              </a:lnSpc>
              <a:spcBef>
                <a:spcPts val="638"/>
              </a:spcBef>
              <a:buSzPct val="45000"/>
              <a:buFont typeface="Wingdings 3" charset="2"/>
              <a:buChar char=""/>
            </a:pPr>
            <a:r>
              <a:rPr lang="en-US" sz="2400" dirty="0">
                <a:latin typeface="Calibri" charset="0"/>
              </a:rPr>
              <a:t>Refines the corner locations</a:t>
            </a:r>
            <a:r>
              <a:rPr lang="en-US" sz="2400" dirty="0" smtClean="0">
                <a:latin typeface="Calibri" charset="0"/>
              </a:rPr>
              <a:t>.</a:t>
            </a:r>
          </a:p>
          <a:p>
            <a:pPr hangingPunct="1">
              <a:lnSpc>
                <a:spcPct val="100000"/>
              </a:lnSpc>
              <a:spcBef>
                <a:spcPts val="638"/>
              </a:spcBef>
              <a:buSzPct val="45000"/>
              <a:buFont typeface="Wingdings 3" charset="2"/>
              <a:buChar char=""/>
            </a:pPr>
            <a:r>
              <a:rPr lang="en-US" sz="2400" dirty="0">
                <a:latin typeface="Calibri" charset="0"/>
              </a:rPr>
              <a:t>void </a:t>
            </a:r>
            <a:r>
              <a:rPr lang="en-US" sz="2400" dirty="0" err="1" smtClean="0">
                <a:latin typeface="Calibri" charset="0"/>
              </a:rPr>
              <a:t>calcOpticalFlowPyrLK</a:t>
            </a:r>
            <a:r>
              <a:rPr lang="en-US" sz="2400" dirty="0" smtClean="0">
                <a:latin typeface="Calibri" charset="0"/>
              </a:rPr>
              <a:t>(Mat&amp; </a:t>
            </a:r>
            <a:r>
              <a:rPr lang="en-US" sz="2400" dirty="0" err="1">
                <a:latin typeface="Calibri" charset="0"/>
              </a:rPr>
              <a:t>prevImg</a:t>
            </a:r>
            <a:r>
              <a:rPr lang="en-US" sz="2400" dirty="0">
                <a:latin typeface="Calibri" charset="0"/>
              </a:rPr>
              <a:t>, </a:t>
            </a:r>
            <a:r>
              <a:rPr lang="en-US" sz="2400" dirty="0" smtClean="0">
                <a:latin typeface="Calibri" charset="0"/>
              </a:rPr>
              <a:t>Mat&amp; </a:t>
            </a:r>
            <a:r>
              <a:rPr lang="en-US" sz="2400" dirty="0" err="1">
                <a:latin typeface="Calibri" charset="0"/>
              </a:rPr>
              <a:t>nextImg</a:t>
            </a:r>
            <a:r>
              <a:rPr lang="en-US" sz="2400" dirty="0">
                <a:latin typeface="Calibri" charset="0"/>
              </a:rPr>
              <a:t>, </a:t>
            </a:r>
            <a:r>
              <a:rPr lang="en-US" sz="2400" dirty="0" smtClean="0">
                <a:latin typeface="Calibri" charset="0"/>
              </a:rPr>
              <a:t>vector&lt;Point2f&gt;&amp; </a:t>
            </a:r>
            <a:r>
              <a:rPr lang="en-US" sz="2400" dirty="0" err="1">
                <a:latin typeface="Calibri" charset="0"/>
              </a:rPr>
              <a:t>prevPts</a:t>
            </a:r>
            <a:r>
              <a:rPr lang="en-US" sz="2400" dirty="0">
                <a:latin typeface="Calibri" charset="0"/>
              </a:rPr>
              <a:t>, </a:t>
            </a:r>
            <a:r>
              <a:rPr lang="en-US" altLang="zh-CN" sz="2400" dirty="0">
                <a:latin typeface="Calibri" charset="0"/>
              </a:rPr>
              <a:t>vector&lt;Point2f&gt;&amp;</a:t>
            </a:r>
            <a:r>
              <a:rPr lang="en-US" sz="2400" dirty="0" smtClean="0">
                <a:latin typeface="Calibri" charset="0"/>
              </a:rPr>
              <a:t> </a:t>
            </a:r>
            <a:r>
              <a:rPr lang="en-US" sz="2400" dirty="0" err="1">
                <a:latin typeface="Calibri" charset="0"/>
              </a:rPr>
              <a:t>nextPts</a:t>
            </a:r>
            <a:r>
              <a:rPr lang="en-US" sz="2400" dirty="0">
                <a:latin typeface="Calibri" charset="0"/>
              </a:rPr>
              <a:t>, </a:t>
            </a:r>
            <a:r>
              <a:rPr lang="en-US" sz="2400" dirty="0" smtClean="0">
                <a:latin typeface="Calibri" charset="0"/>
              </a:rPr>
              <a:t>vector&lt;</a:t>
            </a:r>
            <a:r>
              <a:rPr lang="en-US" sz="2400" dirty="0" err="1" smtClean="0">
                <a:latin typeface="Calibri" charset="0"/>
              </a:rPr>
              <a:t>uchar</a:t>
            </a:r>
            <a:r>
              <a:rPr lang="en-US" sz="2400" dirty="0" smtClean="0">
                <a:latin typeface="Calibri" charset="0"/>
              </a:rPr>
              <a:t>&gt;&amp; </a:t>
            </a:r>
            <a:r>
              <a:rPr lang="en-US" sz="2400" dirty="0">
                <a:latin typeface="Calibri" charset="0"/>
              </a:rPr>
              <a:t>status, vector&lt;float</a:t>
            </a:r>
            <a:r>
              <a:rPr lang="en-US" sz="2400" dirty="0" smtClean="0">
                <a:latin typeface="Calibri" charset="0"/>
              </a:rPr>
              <a:t>&gt;&amp; err);</a:t>
            </a:r>
          </a:p>
          <a:p>
            <a:pPr lvl="1" hangingPunct="1">
              <a:lnSpc>
                <a:spcPct val="100000"/>
              </a:lnSpc>
              <a:spcBef>
                <a:spcPts val="638"/>
              </a:spcBef>
              <a:buSzPct val="45000"/>
              <a:buFont typeface="Wingdings 3" charset="2"/>
              <a:buChar char=""/>
            </a:pPr>
            <a:r>
              <a:rPr lang="en-US" sz="2400" dirty="0">
                <a:latin typeface="Calibri" charset="0"/>
              </a:rPr>
              <a:t>Calculates an optical flow for a sparse feature set using the iterative Lucas-</a:t>
            </a:r>
            <a:r>
              <a:rPr lang="en-US" sz="2400" dirty="0" err="1">
                <a:latin typeface="Calibri" charset="0"/>
              </a:rPr>
              <a:t>Kanade</a:t>
            </a:r>
            <a:r>
              <a:rPr lang="en-US" sz="2400" dirty="0">
                <a:latin typeface="Calibri" charset="0"/>
              </a:rPr>
              <a:t> method with pyramids.</a:t>
            </a:r>
          </a:p>
        </p:txBody>
      </p:sp>
      <p:sp>
        <p:nvSpPr>
          <p:cNvPr id="2" name="灯片编号占位符 1"/>
          <p:cNvSpPr>
            <a:spLocks noGrp="1"/>
          </p:cNvSpPr>
          <p:nvPr>
            <p:ph type="sldNum" sz="quarter" idx="12"/>
          </p:nvPr>
        </p:nvSpPr>
        <p:spPr/>
        <p:txBody>
          <a:bodyPr/>
          <a:lstStyle/>
          <a:p>
            <a:fld id="{EA772444-35E4-4BD1-8B95-D033C4631D28}" type="slidenum">
              <a:rPr lang="en-US" smtClean="0"/>
              <a:pPr/>
              <a:t>38</a:t>
            </a:fld>
            <a:endParaRPr lang="en-US"/>
          </a:p>
        </p:txBody>
      </p:sp>
    </p:spTree>
    <p:extLst>
      <p:ext uri="{BB962C8B-B14F-4D97-AF65-F5344CB8AC3E}">
        <p14:creationId xmlns:p14="http://schemas.microsoft.com/office/powerpoint/2010/main" val="9391503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t>Optical Flow - </a:t>
            </a:r>
            <a:r>
              <a:rPr lang="en-US" sz="4400" dirty="0" smtClean="0"/>
              <a:t>Example</a:t>
            </a:r>
            <a:endParaRPr lang="en-US" sz="4400" dirty="0"/>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484784"/>
            <a:ext cx="7287152" cy="450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p:txBody>
          <a:bodyPr/>
          <a:lstStyle/>
          <a:p>
            <a:fld id="{EA772444-35E4-4BD1-8B95-D033C4631D28}" type="slidenum">
              <a:rPr lang="en-US" smtClean="0"/>
              <a:pPr/>
              <a:t>39</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err="1" smtClean="0"/>
              <a:t>FindMii</a:t>
            </a:r>
            <a:r>
              <a:rPr lang="en-US" sz="4400" dirty="0" smtClean="0"/>
              <a:t> Project</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a:latin typeface="Calibri" charset="0"/>
              </a:rPr>
              <a:t>4 tasks</a:t>
            </a:r>
          </a:p>
          <a:p>
            <a:pPr lvl="1" hangingPunct="1">
              <a:lnSpc>
                <a:spcPct val="100000"/>
              </a:lnSpc>
              <a:spcBef>
                <a:spcPts val="638"/>
              </a:spcBef>
              <a:buSzPct val="45000"/>
              <a:buFont typeface="Wingdings 3" charset="2"/>
              <a:buChar char=""/>
            </a:pPr>
            <a:r>
              <a:rPr lang="en-US" sz="2400" dirty="0">
                <a:latin typeface="Calibri" charset="0"/>
              </a:rPr>
              <a:t>Task 1 : Find this </a:t>
            </a:r>
            <a:r>
              <a:rPr lang="en-US" sz="2400" dirty="0" err="1">
                <a:latin typeface="Calibri" charset="0"/>
              </a:rPr>
              <a:t>Mii</a:t>
            </a:r>
            <a:endParaRPr lang="en-US" sz="2400" dirty="0">
              <a:latin typeface="Calibri" charset="0"/>
            </a:endParaRPr>
          </a:p>
          <a:p>
            <a:pPr lvl="1" hangingPunct="1">
              <a:lnSpc>
                <a:spcPct val="100000"/>
              </a:lnSpc>
              <a:spcBef>
                <a:spcPts val="638"/>
              </a:spcBef>
              <a:buSzPct val="45000"/>
              <a:buFont typeface="Wingdings 3" charset="2"/>
              <a:buChar char=""/>
            </a:pPr>
            <a:r>
              <a:rPr lang="en-US" sz="2400" dirty="0">
                <a:latin typeface="Calibri" charset="0"/>
              </a:rPr>
              <a:t>Task 2 : Find 2 look-alikes</a:t>
            </a:r>
          </a:p>
          <a:p>
            <a:pPr lvl="1" hangingPunct="1">
              <a:lnSpc>
                <a:spcPct val="100000"/>
              </a:lnSpc>
              <a:spcBef>
                <a:spcPts val="638"/>
              </a:spcBef>
              <a:buSzPct val="45000"/>
              <a:buFont typeface="Wingdings 3" charset="2"/>
              <a:buChar char=""/>
            </a:pPr>
            <a:r>
              <a:rPr lang="en-US" sz="2400" dirty="0">
                <a:latin typeface="Calibri" charset="0"/>
              </a:rPr>
              <a:t>Task 3 : Find n odd </a:t>
            </a:r>
            <a:r>
              <a:rPr lang="en-US" sz="2400" dirty="0" err="1">
                <a:latin typeface="Calibri" charset="0"/>
              </a:rPr>
              <a:t>Miis</a:t>
            </a:r>
            <a:r>
              <a:rPr lang="en-US" sz="2400" dirty="0">
                <a:latin typeface="Calibri" charset="0"/>
              </a:rPr>
              <a:t> out</a:t>
            </a:r>
          </a:p>
          <a:p>
            <a:pPr lvl="1" hangingPunct="1">
              <a:lnSpc>
                <a:spcPct val="100000"/>
              </a:lnSpc>
              <a:spcBef>
                <a:spcPts val="638"/>
              </a:spcBef>
              <a:buSzPct val="45000"/>
              <a:buFont typeface="Wingdings 3" charset="2"/>
              <a:buChar char=""/>
            </a:pPr>
            <a:r>
              <a:rPr lang="en-US" sz="2400" dirty="0">
                <a:latin typeface="Calibri" charset="0"/>
              </a:rPr>
              <a:t>Task 4 : Find the fastest </a:t>
            </a:r>
            <a:r>
              <a:rPr lang="en-US" sz="2400" dirty="0" err="1">
                <a:latin typeface="Calibri" charset="0"/>
              </a:rPr>
              <a:t>Mii</a:t>
            </a:r>
            <a:endParaRPr lang="en-US" sz="2400" dirty="0">
              <a:latin typeface="Calibri" charset="0"/>
            </a:endParaRPr>
          </a:p>
          <a:p>
            <a:pPr hangingPunct="1">
              <a:lnSpc>
                <a:spcPct val="100000"/>
              </a:lnSpc>
              <a:spcBef>
                <a:spcPts val="638"/>
              </a:spcBef>
              <a:buSzPct val="45000"/>
              <a:buFont typeface="Wingdings 3" charset="2"/>
              <a:buChar char=""/>
            </a:pPr>
            <a:r>
              <a:rPr lang="en-US" sz="2400" dirty="0">
                <a:latin typeface="Calibri" charset="0"/>
              </a:rPr>
              <a:t>3 levels</a:t>
            </a:r>
          </a:p>
          <a:p>
            <a:pPr lvl="1" hangingPunct="1">
              <a:lnSpc>
                <a:spcPct val="100000"/>
              </a:lnSpc>
              <a:spcBef>
                <a:spcPts val="638"/>
              </a:spcBef>
              <a:buSzPct val="45000"/>
              <a:buFont typeface="Wingdings 3" charset="2"/>
              <a:buChar char=""/>
            </a:pPr>
            <a:r>
              <a:rPr lang="en-US" sz="2400" dirty="0" smtClean="0">
                <a:latin typeface="Calibri" charset="0"/>
              </a:rPr>
              <a:t>Easy</a:t>
            </a:r>
            <a:r>
              <a:rPr lang="en-US" sz="2400" dirty="0">
                <a:latin typeface="Calibri" charset="0"/>
              </a:rPr>
              <a:t>, medium, hard</a:t>
            </a:r>
          </a:p>
          <a:p>
            <a:pPr hangingPunct="1">
              <a:lnSpc>
                <a:spcPct val="100000"/>
              </a:lnSpc>
              <a:spcBef>
                <a:spcPts val="638"/>
              </a:spcBef>
              <a:buSzPct val="45000"/>
              <a:buFont typeface="Wingdings 3" charset="2"/>
              <a:buChar char=""/>
            </a:pPr>
            <a:r>
              <a:rPr lang="en-US" sz="2400" dirty="0">
                <a:latin typeface="Calibri" charset="0"/>
              </a:rPr>
              <a:t>3x4 = a lot</a:t>
            </a:r>
          </a:p>
          <a:p>
            <a:pPr lvl="1" hangingPunct="1">
              <a:lnSpc>
                <a:spcPct val="100000"/>
              </a:lnSpc>
              <a:spcBef>
                <a:spcPts val="638"/>
              </a:spcBef>
              <a:buSzPct val="45000"/>
              <a:buFont typeface="Wingdings 3" charset="2"/>
              <a:buChar char=""/>
            </a:pPr>
            <a:r>
              <a:rPr lang="en-US" sz="2400" dirty="0">
                <a:latin typeface="Calibri" charset="0"/>
              </a:rPr>
              <a:t>Min-requirement : 3 different tasks (1 level for each)</a:t>
            </a:r>
          </a:p>
        </p:txBody>
      </p:sp>
      <p:sp>
        <p:nvSpPr>
          <p:cNvPr id="2" name="灯片编号占位符 1"/>
          <p:cNvSpPr>
            <a:spLocks noGrp="1"/>
          </p:cNvSpPr>
          <p:nvPr>
            <p:ph type="sldNum" sz="quarter" idx="12"/>
          </p:nvPr>
        </p:nvSpPr>
        <p:spPr/>
        <p:txBody>
          <a:bodyPr/>
          <a:lstStyle/>
          <a:p>
            <a:fld id="{EA772444-35E4-4BD1-8B95-D033C4631D28}" type="slidenum">
              <a:rPr lang="en-US" smtClean="0"/>
              <a:pPr/>
              <a:t>4</a:t>
            </a:fld>
            <a:endParaRPr lang="en-US"/>
          </a:p>
        </p:txBody>
      </p:sp>
    </p:spTree>
    <p:extLst>
      <p:ext uri="{BB962C8B-B14F-4D97-AF65-F5344CB8AC3E}">
        <p14:creationId xmlns:p14="http://schemas.microsoft.com/office/powerpoint/2010/main" val="14942630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smtClean="0"/>
              <a:t>Template Match</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a:latin typeface="Calibri" charset="0"/>
              </a:rPr>
              <a:t>Template matching is a technique for finding areas of an image that match (are similar) to a template image (patch</a:t>
            </a:r>
            <a:r>
              <a:rPr lang="en-US" sz="2400" dirty="0" smtClean="0">
                <a:latin typeface="Calibri" charset="0"/>
              </a:rPr>
              <a:t>).</a:t>
            </a:r>
          </a:p>
          <a:p>
            <a:pPr hangingPunct="1">
              <a:lnSpc>
                <a:spcPct val="100000"/>
              </a:lnSpc>
              <a:spcBef>
                <a:spcPts val="638"/>
              </a:spcBef>
              <a:buSzPct val="45000"/>
              <a:buFont typeface="Wingdings 3" charset="2"/>
              <a:buChar char=""/>
            </a:pPr>
            <a:endParaRPr lang="en-US" sz="2400" dirty="0">
              <a:latin typeface="Calibri" charset="0"/>
            </a:endParaRPr>
          </a:p>
          <a:p>
            <a:pPr hangingPunct="1">
              <a:lnSpc>
                <a:spcPct val="100000"/>
              </a:lnSpc>
              <a:spcBef>
                <a:spcPts val="638"/>
              </a:spcBef>
              <a:buSzPct val="45000"/>
              <a:buFont typeface="Wingdings 3" charset="2"/>
              <a:buChar char=""/>
            </a:pPr>
            <a:endParaRPr lang="en-US" sz="2400" dirty="0" smtClean="0">
              <a:latin typeface="Calibri" charset="0"/>
            </a:endParaRPr>
          </a:p>
          <a:p>
            <a:pPr hangingPunct="1">
              <a:lnSpc>
                <a:spcPct val="100000"/>
              </a:lnSpc>
              <a:spcBef>
                <a:spcPts val="638"/>
              </a:spcBef>
              <a:buSzPct val="45000"/>
              <a:buFont typeface="Wingdings 3" charset="2"/>
              <a:buChar char=""/>
            </a:pPr>
            <a:endParaRPr lang="en-US" sz="2400" dirty="0">
              <a:latin typeface="Calibri" charset="0"/>
            </a:endParaRPr>
          </a:p>
          <a:p>
            <a:pPr hangingPunct="1">
              <a:lnSpc>
                <a:spcPct val="100000"/>
              </a:lnSpc>
              <a:spcBef>
                <a:spcPts val="638"/>
              </a:spcBef>
              <a:buSzPct val="45000"/>
              <a:buFont typeface="Wingdings 3" charset="2"/>
              <a:buChar char=""/>
            </a:pPr>
            <a:endParaRPr lang="en-US" sz="2400" dirty="0" smtClean="0">
              <a:latin typeface="Calibri" charset="0"/>
            </a:endParaRPr>
          </a:p>
          <a:p>
            <a:pPr hangingPunct="1">
              <a:lnSpc>
                <a:spcPct val="100000"/>
              </a:lnSpc>
              <a:spcBef>
                <a:spcPts val="638"/>
              </a:spcBef>
              <a:buSzPct val="45000"/>
              <a:buFont typeface="Wingdings 3" charset="2"/>
              <a:buChar char=""/>
            </a:pPr>
            <a:r>
              <a:rPr lang="en-US" sz="2000" dirty="0" smtClean="0">
                <a:latin typeface="Calibri" charset="0"/>
              </a:rPr>
              <a:t>We </a:t>
            </a:r>
            <a:r>
              <a:rPr lang="en-US" sz="2000" dirty="0">
                <a:latin typeface="Calibri" charset="0"/>
              </a:rPr>
              <a:t>need two primary </a:t>
            </a:r>
            <a:r>
              <a:rPr lang="en-US" sz="2000" dirty="0" smtClean="0">
                <a:latin typeface="Calibri" charset="0"/>
              </a:rPr>
              <a:t>components:</a:t>
            </a:r>
          </a:p>
          <a:p>
            <a:pPr lvl="1" hangingPunct="1">
              <a:lnSpc>
                <a:spcPct val="100000"/>
              </a:lnSpc>
              <a:spcBef>
                <a:spcPts val="638"/>
              </a:spcBef>
              <a:buSzPct val="45000"/>
              <a:buFont typeface="Wingdings 3" charset="2"/>
              <a:buChar char=""/>
            </a:pPr>
            <a:r>
              <a:rPr lang="en-US" sz="2000" dirty="0" smtClean="0">
                <a:latin typeface="Calibri" charset="0"/>
              </a:rPr>
              <a:t>Source </a:t>
            </a:r>
            <a:r>
              <a:rPr lang="en-US" sz="2000" dirty="0">
                <a:latin typeface="Calibri" charset="0"/>
              </a:rPr>
              <a:t>image (I): The image in which we expect to find a match to the template </a:t>
            </a:r>
            <a:r>
              <a:rPr lang="en-US" sz="2000" dirty="0" smtClean="0">
                <a:latin typeface="Calibri" charset="0"/>
              </a:rPr>
              <a:t>image.</a:t>
            </a:r>
          </a:p>
          <a:p>
            <a:pPr lvl="1" hangingPunct="1">
              <a:lnSpc>
                <a:spcPct val="100000"/>
              </a:lnSpc>
              <a:spcBef>
                <a:spcPts val="638"/>
              </a:spcBef>
              <a:buSzPct val="45000"/>
              <a:buFont typeface="Wingdings 3" charset="2"/>
              <a:buChar char=""/>
            </a:pPr>
            <a:r>
              <a:rPr lang="en-US" sz="2000" dirty="0" smtClean="0">
                <a:latin typeface="Calibri" charset="0"/>
              </a:rPr>
              <a:t>Template </a:t>
            </a:r>
            <a:r>
              <a:rPr lang="en-US" sz="2000" dirty="0">
                <a:latin typeface="Calibri" charset="0"/>
              </a:rPr>
              <a:t>image (T): The patch image which will be compared to the template </a:t>
            </a:r>
            <a:r>
              <a:rPr lang="en-US" sz="2000" dirty="0" smtClean="0">
                <a:latin typeface="Calibri" charset="0"/>
              </a:rPr>
              <a:t>image.</a:t>
            </a:r>
          </a:p>
          <a:p>
            <a:pPr hangingPunct="1">
              <a:lnSpc>
                <a:spcPct val="100000"/>
              </a:lnSpc>
              <a:spcBef>
                <a:spcPts val="638"/>
              </a:spcBef>
              <a:buSzPct val="45000"/>
              <a:buFont typeface="Wingdings 3" charset="2"/>
              <a:buChar char=""/>
            </a:pPr>
            <a:r>
              <a:rPr lang="en-US" sz="2000" dirty="0">
                <a:latin typeface="Calibri" charset="0"/>
              </a:rPr>
              <a:t>O</a:t>
            </a:r>
            <a:r>
              <a:rPr lang="en-US" sz="2000" dirty="0" smtClean="0">
                <a:latin typeface="Calibri" charset="0"/>
              </a:rPr>
              <a:t>ur </a:t>
            </a:r>
            <a:r>
              <a:rPr lang="en-US" sz="2000" dirty="0">
                <a:latin typeface="Calibri" charset="0"/>
              </a:rPr>
              <a:t>goal is to detect the highest matching </a:t>
            </a:r>
            <a:r>
              <a:rPr lang="en-US" sz="2000" dirty="0" smtClean="0">
                <a:latin typeface="Calibri" charset="0"/>
              </a:rPr>
              <a:t>area.</a:t>
            </a:r>
            <a:endParaRPr lang="en-US" sz="2400" dirty="0">
              <a:latin typeface="Calibr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2204864"/>
            <a:ext cx="5080000" cy="1765300"/>
          </a:xfrm>
          <a:prstGeom prst="rect">
            <a:avLst/>
          </a:prstGeom>
        </p:spPr>
      </p:pic>
      <p:sp>
        <p:nvSpPr>
          <p:cNvPr id="3" name="灯片编号占位符 2"/>
          <p:cNvSpPr>
            <a:spLocks noGrp="1"/>
          </p:cNvSpPr>
          <p:nvPr>
            <p:ph type="sldNum" sz="quarter" idx="12"/>
          </p:nvPr>
        </p:nvSpPr>
        <p:spPr/>
        <p:txBody>
          <a:bodyPr/>
          <a:lstStyle/>
          <a:p>
            <a:fld id="{EA772444-35E4-4BD1-8B95-D033C4631D28}" type="slidenum">
              <a:rPr lang="en-US" smtClean="0"/>
              <a:pPr/>
              <a:t>40</a:t>
            </a:fld>
            <a:endParaRPr lang="en-US"/>
          </a:p>
        </p:txBody>
      </p:sp>
    </p:spTree>
    <p:extLst>
      <p:ext uri="{BB962C8B-B14F-4D97-AF65-F5344CB8AC3E}">
        <p14:creationId xmlns:p14="http://schemas.microsoft.com/office/powerpoint/2010/main" val="124054428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normAutofit/>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smtClean="0"/>
              <a:t>Template Match: </a:t>
            </a:r>
            <a:r>
              <a:rPr lang="en-US" sz="4000" dirty="0" err="1" smtClean="0"/>
              <a:t>OpenCV</a:t>
            </a:r>
            <a:r>
              <a:rPr lang="en-US" sz="4000" dirty="0" smtClean="0"/>
              <a:t> Functions</a:t>
            </a:r>
            <a:endParaRPr lang="en-US" sz="4000" dirty="0"/>
          </a:p>
        </p:txBody>
      </p:sp>
      <p:sp>
        <p:nvSpPr>
          <p:cNvPr id="6147" name="Text Box 3"/>
          <p:cNvSpPr txBox="1">
            <a:spLocks noChangeArrowheads="1"/>
          </p:cNvSpPr>
          <p:nvPr/>
        </p:nvSpPr>
        <p:spPr bwMode="auto">
          <a:xfrm>
            <a:off x="457200" y="1484784"/>
            <a:ext cx="8229600" cy="4452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000" dirty="0">
                <a:latin typeface="Calibri" charset="0"/>
              </a:rPr>
              <a:t>void </a:t>
            </a:r>
            <a:r>
              <a:rPr lang="en-US" sz="2000" dirty="0" err="1" smtClean="0">
                <a:latin typeface="Calibri" charset="0"/>
              </a:rPr>
              <a:t>matchTemplate</a:t>
            </a:r>
            <a:r>
              <a:rPr lang="en-US" sz="2000" dirty="0" smtClean="0">
                <a:latin typeface="Calibri" charset="0"/>
              </a:rPr>
              <a:t>(Mat&amp; </a:t>
            </a:r>
            <a:r>
              <a:rPr lang="en-US" sz="2000" dirty="0">
                <a:latin typeface="Calibri" charset="0"/>
              </a:rPr>
              <a:t>image, </a:t>
            </a:r>
            <a:r>
              <a:rPr lang="en-US" sz="2000" dirty="0" smtClean="0">
                <a:latin typeface="Calibri" charset="0"/>
              </a:rPr>
              <a:t>Mat&amp; </a:t>
            </a:r>
            <a:r>
              <a:rPr lang="en-US" sz="2000" dirty="0" err="1">
                <a:latin typeface="Calibri" charset="0"/>
              </a:rPr>
              <a:t>templ</a:t>
            </a:r>
            <a:r>
              <a:rPr lang="en-US" sz="2000" dirty="0">
                <a:latin typeface="Calibri" charset="0"/>
              </a:rPr>
              <a:t>, </a:t>
            </a:r>
            <a:r>
              <a:rPr lang="en-US" sz="2000" dirty="0" smtClean="0">
                <a:latin typeface="Calibri" charset="0"/>
              </a:rPr>
              <a:t>Mat&amp; </a:t>
            </a:r>
            <a:r>
              <a:rPr lang="en-US" sz="2000" dirty="0">
                <a:latin typeface="Calibri" charset="0"/>
              </a:rPr>
              <a:t>result, </a:t>
            </a:r>
            <a:r>
              <a:rPr lang="en-US" sz="2000" dirty="0" err="1">
                <a:latin typeface="Calibri" charset="0"/>
              </a:rPr>
              <a:t>int</a:t>
            </a:r>
            <a:r>
              <a:rPr lang="en-US" sz="2000" dirty="0">
                <a:latin typeface="Calibri" charset="0"/>
              </a:rPr>
              <a:t> method</a:t>
            </a:r>
            <a:r>
              <a:rPr lang="en-US" sz="2000" dirty="0" smtClean="0">
                <a:latin typeface="Calibri" charset="0"/>
              </a:rPr>
              <a:t>);</a:t>
            </a:r>
          </a:p>
          <a:p>
            <a:pPr lvl="1" hangingPunct="1">
              <a:lnSpc>
                <a:spcPct val="100000"/>
              </a:lnSpc>
              <a:spcBef>
                <a:spcPts val="638"/>
              </a:spcBef>
              <a:buSzPct val="45000"/>
              <a:buFont typeface="Wingdings 3" charset="2"/>
              <a:buChar char=""/>
            </a:pPr>
            <a:r>
              <a:rPr lang="en-US" sz="2000" dirty="0">
                <a:latin typeface="Calibri" charset="0"/>
              </a:rPr>
              <a:t>The function slides through </a:t>
            </a:r>
            <a:r>
              <a:rPr lang="en-US" sz="2000" dirty="0" smtClean="0">
                <a:latin typeface="Calibri" charset="0"/>
              </a:rPr>
              <a:t>image, </a:t>
            </a:r>
            <a:r>
              <a:rPr lang="en-US" sz="2000" dirty="0">
                <a:latin typeface="Calibri" charset="0"/>
              </a:rPr>
              <a:t>compares the overlapped patches of size </a:t>
            </a:r>
            <a:r>
              <a:rPr lang="en-US" sz="2000" dirty="0" smtClean="0">
                <a:latin typeface="Calibri" charset="0"/>
              </a:rPr>
              <a:t>w*h </a:t>
            </a:r>
            <a:r>
              <a:rPr lang="en-US" sz="2000" dirty="0">
                <a:latin typeface="Calibri" charset="0"/>
              </a:rPr>
              <a:t>against </a:t>
            </a:r>
            <a:r>
              <a:rPr lang="en-US" sz="2000" dirty="0" err="1">
                <a:latin typeface="Calibri" charset="0"/>
              </a:rPr>
              <a:t>templ</a:t>
            </a:r>
            <a:r>
              <a:rPr lang="en-US" sz="2000" dirty="0">
                <a:latin typeface="Calibri" charset="0"/>
              </a:rPr>
              <a:t> using the specified method and stores the comparison results in result </a:t>
            </a:r>
            <a:r>
              <a:rPr lang="en-US" sz="2000" dirty="0" smtClean="0">
                <a:latin typeface="Calibri" charset="0"/>
              </a:rPr>
              <a:t>.</a:t>
            </a:r>
          </a:p>
          <a:p>
            <a:pPr lvl="1" hangingPunct="1">
              <a:lnSpc>
                <a:spcPct val="100000"/>
              </a:lnSpc>
              <a:spcBef>
                <a:spcPts val="638"/>
              </a:spcBef>
              <a:buSzPct val="45000"/>
              <a:buFont typeface="Wingdings 3" charset="2"/>
              <a:buChar char=""/>
            </a:pPr>
            <a:r>
              <a:rPr lang="en-US" sz="2000" dirty="0" smtClean="0">
                <a:latin typeface="Calibri" charset="0"/>
              </a:rPr>
              <a:t>After </a:t>
            </a:r>
            <a:r>
              <a:rPr lang="en-US" sz="2000" dirty="0">
                <a:latin typeface="Calibri" charset="0"/>
              </a:rPr>
              <a:t>the function finishes the comparison, the best matches can be found as global minimums (when CV_TM_SQDIFF was used) or maximums (when CV_TM_CCORR or CV_TM_CCOEFF was used) using the </a:t>
            </a:r>
            <a:r>
              <a:rPr lang="en-US" sz="2000" dirty="0" err="1">
                <a:latin typeface="Calibri" charset="0"/>
              </a:rPr>
              <a:t>minMaxLoc</a:t>
            </a:r>
            <a:r>
              <a:rPr lang="en-US" sz="2000" dirty="0">
                <a:latin typeface="Calibri" charset="0"/>
              </a:rPr>
              <a:t>() function. </a:t>
            </a:r>
            <a:endParaRPr lang="en-US" sz="2000" dirty="0" smtClean="0">
              <a:latin typeface="Calibri" charset="0"/>
            </a:endParaRPr>
          </a:p>
          <a:p>
            <a:pPr hangingPunct="1">
              <a:lnSpc>
                <a:spcPct val="100000"/>
              </a:lnSpc>
              <a:spcBef>
                <a:spcPts val="638"/>
              </a:spcBef>
              <a:buSzPct val="45000"/>
              <a:buFont typeface="Wingdings 3" charset="2"/>
              <a:buChar char=""/>
            </a:pPr>
            <a:r>
              <a:rPr lang="en-US" sz="2000" dirty="0">
                <a:latin typeface="Calibri" charset="0"/>
              </a:rPr>
              <a:t>void </a:t>
            </a:r>
            <a:r>
              <a:rPr lang="en-US" sz="2000" dirty="0" err="1" smtClean="0">
                <a:latin typeface="Calibri" charset="0"/>
              </a:rPr>
              <a:t>minMaxLoc</a:t>
            </a:r>
            <a:r>
              <a:rPr lang="en-US" sz="2000" dirty="0" smtClean="0">
                <a:latin typeface="Calibri" charset="0"/>
              </a:rPr>
              <a:t>(Mat&amp; </a:t>
            </a:r>
            <a:r>
              <a:rPr lang="en-US" sz="2000" dirty="0" err="1">
                <a:latin typeface="Calibri" charset="0"/>
              </a:rPr>
              <a:t>src</a:t>
            </a:r>
            <a:r>
              <a:rPr lang="en-US" sz="2000" dirty="0">
                <a:latin typeface="Calibri" charset="0"/>
              </a:rPr>
              <a:t>, double* </a:t>
            </a:r>
            <a:r>
              <a:rPr lang="en-US" sz="2000" dirty="0" err="1">
                <a:latin typeface="Calibri" charset="0"/>
              </a:rPr>
              <a:t>minVal</a:t>
            </a:r>
            <a:r>
              <a:rPr lang="en-US" sz="2000" dirty="0">
                <a:latin typeface="Calibri" charset="0"/>
              </a:rPr>
              <a:t>, double* </a:t>
            </a:r>
            <a:r>
              <a:rPr lang="en-US" sz="2000" dirty="0" err="1">
                <a:latin typeface="Calibri" charset="0"/>
              </a:rPr>
              <a:t>maxVal</a:t>
            </a:r>
            <a:r>
              <a:rPr lang="en-US" sz="2000" dirty="0">
                <a:latin typeface="Calibri" charset="0"/>
              </a:rPr>
              <a:t>=0, Point* </a:t>
            </a:r>
            <a:r>
              <a:rPr lang="en-US" sz="2000" dirty="0" err="1">
                <a:latin typeface="Calibri" charset="0"/>
              </a:rPr>
              <a:t>minLoc</a:t>
            </a:r>
            <a:r>
              <a:rPr lang="en-US" sz="2000" dirty="0">
                <a:latin typeface="Calibri" charset="0"/>
              </a:rPr>
              <a:t>=0, Point* </a:t>
            </a:r>
            <a:r>
              <a:rPr lang="en-US" sz="2000" dirty="0" err="1">
                <a:latin typeface="Calibri" charset="0"/>
              </a:rPr>
              <a:t>maxLoc</a:t>
            </a:r>
            <a:r>
              <a:rPr lang="en-US" sz="2000" dirty="0">
                <a:latin typeface="Calibri" charset="0"/>
              </a:rPr>
              <a:t>=0, </a:t>
            </a:r>
            <a:r>
              <a:rPr lang="en-US" sz="2000" dirty="0" err="1">
                <a:latin typeface="Calibri" charset="0"/>
              </a:rPr>
              <a:t>InputArray</a:t>
            </a:r>
            <a:r>
              <a:rPr lang="en-US" sz="2000" dirty="0">
                <a:latin typeface="Calibri" charset="0"/>
              </a:rPr>
              <a:t> mask=</a:t>
            </a:r>
            <a:r>
              <a:rPr lang="en-US" sz="2000" dirty="0" err="1">
                <a:latin typeface="Calibri" charset="0"/>
              </a:rPr>
              <a:t>noArray</a:t>
            </a:r>
            <a:r>
              <a:rPr lang="en-US" sz="2000" dirty="0" smtClean="0">
                <a:latin typeface="Calibri" charset="0"/>
              </a:rPr>
              <a:t>());</a:t>
            </a:r>
          </a:p>
          <a:p>
            <a:pPr lvl="1" hangingPunct="1">
              <a:lnSpc>
                <a:spcPct val="100000"/>
              </a:lnSpc>
              <a:spcBef>
                <a:spcPts val="638"/>
              </a:spcBef>
              <a:buSzPct val="45000"/>
              <a:buFont typeface="Wingdings 3" charset="2"/>
              <a:buChar char=""/>
            </a:pPr>
            <a:r>
              <a:rPr lang="en-US" sz="2000" dirty="0">
                <a:latin typeface="Calibri" charset="0"/>
              </a:rPr>
              <a:t>Finds the global minimum and maximum in an array.</a:t>
            </a:r>
          </a:p>
          <a:p>
            <a:pPr hangingPunct="1">
              <a:lnSpc>
                <a:spcPct val="100000"/>
              </a:lnSpc>
              <a:spcBef>
                <a:spcPts val="638"/>
              </a:spcBef>
              <a:buSzPct val="45000"/>
              <a:buFont typeface="Wingdings 3" charset="2"/>
              <a:buChar char=""/>
            </a:pPr>
            <a:endParaRPr lang="en-US" sz="20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41</a:t>
            </a:fld>
            <a:endParaRPr lang="en-US"/>
          </a:p>
        </p:txBody>
      </p:sp>
    </p:spTree>
    <p:extLst>
      <p:ext uri="{BB962C8B-B14F-4D97-AF65-F5344CB8AC3E}">
        <p14:creationId xmlns:p14="http://schemas.microsoft.com/office/powerpoint/2010/main" val="6422203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smtClean="0"/>
              <a:t>Local Features</a:t>
            </a:r>
            <a:endParaRPr lang="en-US" sz="4400" dirty="0"/>
          </a:p>
        </p:txBody>
      </p:sp>
      <p:sp>
        <p:nvSpPr>
          <p:cNvPr id="8" name="Content Placeholder 7"/>
          <p:cNvSpPr>
            <a:spLocks noGrp="1"/>
          </p:cNvSpPr>
          <p:nvPr>
            <p:ph idx="1"/>
          </p:nvPr>
        </p:nvSpPr>
        <p:spPr>
          <a:xfrm>
            <a:off x="4652973" y="3297319"/>
            <a:ext cx="4041775" cy="2295524"/>
          </a:xfrm>
          <a:prstGeom prst="rect">
            <a:avLst/>
          </a:prstGeom>
        </p:spPr>
        <p:txBody>
          <a:bodyPr/>
          <a:lstStyle/>
          <a:p>
            <a:r>
              <a:rPr lang="en-US" sz="2400" dirty="0" smtClean="0"/>
              <a:t>Descriptors available</a:t>
            </a:r>
          </a:p>
          <a:p>
            <a:r>
              <a:rPr lang="en-US" sz="2400" dirty="0" smtClean="0"/>
              <a:t>SIFT</a:t>
            </a:r>
          </a:p>
          <a:p>
            <a:r>
              <a:rPr lang="en-US" sz="2400" dirty="0" smtClean="0"/>
              <a:t>SURF</a:t>
            </a:r>
          </a:p>
          <a:p>
            <a:r>
              <a:rPr lang="en-US" sz="2400" dirty="0" smtClean="0"/>
              <a:t>ORB</a:t>
            </a:r>
          </a:p>
          <a:p>
            <a:r>
              <a:rPr lang="en-US" sz="2400" dirty="0" smtClean="0"/>
              <a:t>BRIEF</a:t>
            </a:r>
            <a:endParaRPr lang="en-US" sz="2400" dirty="0"/>
          </a:p>
        </p:txBody>
      </p:sp>
      <p:sp>
        <p:nvSpPr>
          <p:cNvPr id="6" name="Content Placeholder 5"/>
          <p:cNvSpPr>
            <a:spLocks noGrp="1"/>
          </p:cNvSpPr>
          <p:nvPr>
            <p:ph sz="half" idx="4294967295"/>
          </p:nvPr>
        </p:nvSpPr>
        <p:spPr>
          <a:xfrm>
            <a:off x="497228" y="3284538"/>
            <a:ext cx="4040188" cy="2747962"/>
          </a:xfrm>
          <a:prstGeom prst="rect">
            <a:avLst/>
          </a:prstGeom>
        </p:spPr>
        <p:txBody>
          <a:bodyPr/>
          <a:lstStyle/>
          <a:p>
            <a:r>
              <a:rPr lang="en-US" sz="2400" dirty="0" smtClean="0"/>
              <a:t>Detectors available</a:t>
            </a:r>
          </a:p>
          <a:p>
            <a:r>
              <a:rPr lang="en-US" sz="2400" dirty="0" smtClean="0"/>
              <a:t>SIFT</a:t>
            </a:r>
          </a:p>
          <a:p>
            <a:r>
              <a:rPr lang="en-US" sz="2400" dirty="0" smtClean="0"/>
              <a:t>SURF</a:t>
            </a:r>
          </a:p>
          <a:p>
            <a:r>
              <a:rPr lang="en-US" sz="2400" dirty="0" smtClean="0"/>
              <a:t>FAST</a:t>
            </a:r>
          </a:p>
          <a:p>
            <a:r>
              <a:rPr lang="en-US" sz="2400" dirty="0" smtClean="0"/>
              <a:t>ORB</a:t>
            </a:r>
          </a:p>
          <a:p>
            <a:r>
              <a:rPr lang="en-US" sz="2400" dirty="0" smtClean="0"/>
              <a:t>MSER</a:t>
            </a:r>
          </a:p>
        </p:txBody>
      </p:sp>
      <p:sp>
        <p:nvSpPr>
          <p:cNvPr id="20483" name="Text Box 3"/>
          <p:cNvSpPr txBox="1">
            <a:spLocks noChangeArrowheads="1"/>
          </p:cNvSpPr>
          <p:nvPr/>
        </p:nvSpPr>
        <p:spPr bwMode="auto">
          <a:xfrm>
            <a:off x="457200" y="1219200"/>
            <a:ext cx="8229600" cy="466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marL="0" indent="0" hangingPunct="1">
              <a:lnSpc>
                <a:spcPct val="100000"/>
              </a:lnSpc>
              <a:spcBef>
                <a:spcPts val="638"/>
              </a:spcBef>
              <a:buSzPct val="45000"/>
            </a:pPr>
            <a:r>
              <a:rPr lang="en-US" sz="2400" dirty="0" smtClean="0">
                <a:latin typeface="+mn-lt"/>
              </a:rPr>
              <a:t> </a:t>
            </a:r>
            <a:endParaRPr lang="en-US" sz="2400" dirty="0">
              <a:latin typeface="Calibri" charset="0"/>
            </a:endParaRPr>
          </a:p>
        </p:txBody>
      </p:sp>
      <p:grpSp>
        <p:nvGrpSpPr>
          <p:cNvPr id="9" name="Group 97"/>
          <p:cNvGrpSpPr/>
          <p:nvPr/>
        </p:nvGrpSpPr>
        <p:grpSpPr>
          <a:xfrm>
            <a:off x="1882003" y="1573696"/>
            <a:ext cx="979156" cy="1762483"/>
            <a:chOff x="1298373" y="916375"/>
            <a:chExt cx="979156" cy="1762483"/>
          </a:xfrm>
        </p:grpSpPr>
        <p:sp>
          <p:nvSpPr>
            <p:cNvPr id="10" name="Oval 10"/>
            <p:cNvSpPr/>
            <p:nvPr/>
          </p:nvSpPr>
          <p:spPr>
            <a:xfrm rot="2654885">
              <a:off x="1298373" y="916375"/>
              <a:ext cx="979156" cy="1762483"/>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lumMod val="85000"/>
                  </a:schemeClr>
                </a:solidFill>
              </a:endParaRPr>
            </a:p>
          </p:txBody>
        </p:sp>
        <p:grpSp>
          <p:nvGrpSpPr>
            <p:cNvPr id="11" name="Group 14"/>
            <p:cNvGrpSpPr/>
            <p:nvPr/>
          </p:nvGrpSpPr>
          <p:grpSpPr>
            <a:xfrm>
              <a:off x="1513976" y="1304460"/>
              <a:ext cx="547951" cy="986313"/>
              <a:chOff x="1513976" y="1304460"/>
              <a:chExt cx="547951" cy="986313"/>
            </a:xfrm>
          </p:grpSpPr>
          <p:sp>
            <p:nvSpPr>
              <p:cNvPr id="12" name="Oval 9"/>
              <p:cNvSpPr/>
              <p:nvPr/>
            </p:nvSpPr>
            <p:spPr>
              <a:xfrm rot="2654885">
                <a:off x="1513976" y="1304460"/>
                <a:ext cx="547951" cy="986313"/>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Oval 8"/>
              <p:cNvSpPr/>
              <p:nvPr/>
            </p:nvSpPr>
            <p:spPr>
              <a:xfrm rot="2654885">
                <a:off x="1646840" y="1543616"/>
                <a:ext cx="282222" cy="508000"/>
              </a:xfrm>
              <a:prstGeom prst="ellipse">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sp>
        <p:nvSpPr>
          <p:cNvPr id="14" name="Text Placeholder 4"/>
          <p:cNvSpPr txBox="1">
            <a:spLocks/>
          </p:cNvSpPr>
          <p:nvPr/>
        </p:nvSpPr>
        <p:spPr>
          <a:xfrm>
            <a:off x="891852" y="1074221"/>
            <a:ext cx="4040188" cy="639762"/>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i="0" u="none" strike="noStrike" kern="1200" cap="none" spc="0" normalizeH="0" baseline="0" noProof="0" dirty="0" smtClean="0">
                <a:ln>
                  <a:noFill/>
                </a:ln>
                <a:solidFill>
                  <a:schemeClr val="tx1"/>
                </a:solidFill>
                <a:effectLst/>
                <a:uLnTx/>
                <a:uFillTx/>
                <a:latin typeface="+mn-lt"/>
                <a:ea typeface="+mn-ea"/>
                <a:cs typeface="+mn-cs"/>
              </a:rPr>
              <a:t>Detection:</a:t>
            </a:r>
            <a:endParaRPr kumimoji="0" lang="en-US" sz="2400" i="0" u="none" strike="noStrike" kern="1200" cap="none" spc="0" normalizeH="0" baseline="0" noProof="0" dirty="0">
              <a:ln>
                <a:noFill/>
              </a:ln>
              <a:solidFill>
                <a:schemeClr val="tx1"/>
              </a:solidFill>
              <a:effectLst/>
              <a:uLnTx/>
              <a:uFillTx/>
              <a:latin typeface="+mn-lt"/>
              <a:ea typeface="+mn-ea"/>
              <a:cs typeface="+mn-cs"/>
            </a:endParaRPr>
          </a:p>
        </p:txBody>
      </p:sp>
      <p:sp>
        <p:nvSpPr>
          <p:cNvPr id="15" name="Text Placeholder 4"/>
          <p:cNvSpPr txBox="1">
            <a:spLocks/>
          </p:cNvSpPr>
          <p:nvPr/>
        </p:nvSpPr>
        <p:spPr>
          <a:xfrm>
            <a:off x="4679472" y="1074221"/>
            <a:ext cx="4040188" cy="639762"/>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i="0" u="none" strike="noStrike" kern="1200" cap="none" spc="0" normalizeH="0" baseline="0" noProof="0" dirty="0" smtClean="0">
                <a:ln>
                  <a:noFill/>
                </a:ln>
                <a:solidFill>
                  <a:schemeClr val="tx1"/>
                </a:solidFill>
                <a:effectLst/>
                <a:uLnTx/>
                <a:uFillTx/>
                <a:latin typeface="+mn-lt"/>
                <a:ea typeface="+mn-ea"/>
                <a:cs typeface="+mn-cs"/>
              </a:rPr>
              <a:t>Description:</a:t>
            </a:r>
            <a:endParaRPr kumimoji="0" lang="en-US" sz="2400" i="0" u="none" strike="noStrike" kern="1200" cap="none" spc="0" normalizeH="0" baseline="0" noProof="0" dirty="0">
              <a:ln>
                <a:noFill/>
              </a:ln>
              <a:solidFill>
                <a:schemeClr val="tx1"/>
              </a:solidFill>
              <a:effectLst/>
              <a:uLnTx/>
              <a:uFillTx/>
              <a:latin typeface="+mn-lt"/>
              <a:ea typeface="+mn-ea"/>
              <a:cs typeface="+mn-cs"/>
            </a:endParaRPr>
          </a:p>
        </p:txBody>
      </p:sp>
      <p:grpSp>
        <p:nvGrpSpPr>
          <p:cNvPr id="16" name="Group 96"/>
          <p:cNvGrpSpPr/>
          <p:nvPr/>
        </p:nvGrpSpPr>
        <p:grpSpPr>
          <a:xfrm>
            <a:off x="5559720" y="1790321"/>
            <a:ext cx="1437655" cy="1438992"/>
            <a:chOff x="4825069" y="1151467"/>
            <a:chExt cx="1437655" cy="1438992"/>
          </a:xfrm>
        </p:grpSpPr>
        <p:grpSp>
          <p:nvGrpSpPr>
            <p:cNvPr id="17" name="Group 55"/>
            <p:cNvGrpSpPr/>
            <p:nvPr/>
          </p:nvGrpSpPr>
          <p:grpSpPr>
            <a:xfrm>
              <a:off x="4825069" y="1151467"/>
              <a:ext cx="1437655" cy="1438992"/>
              <a:chOff x="4825069" y="1151467"/>
              <a:chExt cx="1437655" cy="1438992"/>
            </a:xfrm>
          </p:grpSpPr>
          <p:grpSp>
            <p:nvGrpSpPr>
              <p:cNvPr id="62" name="Group 39"/>
              <p:cNvGrpSpPr/>
              <p:nvPr/>
            </p:nvGrpSpPr>
            <p:grpSpPr>
              <a:xfrm>
                <a:off x="4825069" y="1151467"/>
                <a:ext cx="1437655" cy="721032"/>
                <a:chOff x="4825069" y="1151467"/>
                <a:chExt cx="1437655" cy="721032"/>
              </a:xfrm>
            </p:grpSpPr>
            <p:grpSp>
              <p:nvGrpSpPr>
                <p:cNvPr id="78" name="Group 31"/>
                <p:cNvGrpSpPr/>
                <p:nvPr/>
              </p:nvGrpSpPr>
              <p:grpSpPr>
                <a:xfrm>
                  <a:off x="4825069" y="1151467"/>
                  <a:ext cx="1437655" cy="361244"/>
                  <a:chOff x="4825069" y="1151467"/>
                  <a:chExt cx="1437655" cy="361244"/>
                </a:xfrm>
              </p:grpSpPr>
              <p:grpSp>
                <p:nvGrpSpPr>
                  <p:cNvPr id="86" name="Group 27"/>
                  <p:cNvGrpSpPr/>
                  <p:nvPr/>
                </p:nvGrpSpPr>
                <p:grpSpPr>
                  <a:xfrm>
                    <a:off x="4825069" y="1151467"/>
                    <a:ext cx="719695" cy="361244"/>
                    <a:chOff x="4820356" y="1151467"/>
                    <a:chExt cx="719695" cy="361244"/>
                  </a:xfrm>
                </p:grpSpPr>
                <p:sp>
                  <p:nvSpPr>
                    <p:cNvPr id="90" name="Rectangle 15"/>
                    <p:cNvSpPr/>
                    <p:nvPr/>
                  </p:nvSpPr>
                  <p:spPr>
                    <a:xfrm>
                      <a:off x="4820356"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Rectangle 26"/>
                    <p:cNvSpPr/>
                    <p:nvPr/>
                  </p:nvSpPr>
                  <p:spPr>
                    <a:xfrm>
                      <a:off x="5178807"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87" name="Group 28"/>
                  <p:cNvGrpSpPr/>
                  <p:nvPr/>
                </p:nvGrpSpPr>
                <p:grpSpPr>
                  <a:xfrm>
                    <a:off x="5543029" y="1151467"/>
                    <a:ext cx="719695" cy="361244"/>
                    <a:chOff x="4820356" y="1151467"/>
                    <a:chExt cx="719695" cy="361244"/>
                  </a:xfrm>
                </p:grpSpPr>
                <p:sp>
                  <p:nvSpPr>
                    <p:cNvPr id="88" name="Rectangle 29"/>
                    <p:cNvSpPr/>
                    <p:nvPr/>
                  </p:nvSpPr>
                  <p:spPr>
                    <a:xfrm>
                      <a:off x="4820356"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Rectangle 30"/>
                    <p:cNvSpPr/>
                    <p:nvPr/>
                  </p:nvSpPr>
                  <p:spPr>
                    <a:xfrm>
                      <a:off x="5178807"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grpSp>
              <p:nvGrpSpPr>
                <p:cNvPr id="79" name="Group 32"/>
                <p:cNvGrpSpPr/>
                <p:nvPr/>
              </p:nvGrpSpPr>
              <p:grpSpPr>
                <a:xfrm>
                  <a:off x="4825069" y="1511255"/>
                  <a:ext cx="1437655" cy="361244"/>
                  <a:chOff x="4825069" y="1151467"/>
                  <a:chExt cx="1437655" cy="361244"/>
                </a:xfrm>
              </p:grpSpPr>
              <p:grpSp>
                <p:nvGrpSpPr>
                  <p:cNvPr id="80" name="Group 27"/>
                  <p:cNvGrpSpPr/>
                  <p:nvPr/>
                </p:nvGrpSpPr>
                <p:grpSpPr>
                  <a:xfrm>
                    <a:off x="4825069" y="1151467"/>
                    <a:ext cx="719695" cy="361244"/>
                    <a:chOff x="4820356" y="1151467"/>
                    <a:chExt cx="719695" cy="361244"/>
                  </a:xfrm>
                </p:grpSpPr>
                <p:sp>
                  <p:nvSpPr>
                    <p:cNvPr id="84" name="Rectangle 37"/>
                    <p:cNvSpPr/>
                    <p:nvPr/>
                  </p:nvSpPr>
                  <p:spPr>
                    <a:xfrm>
                      <a:off x="4820356"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5" name="Rectangle 38"/>
                    <p:cNvSpPr/>
                    <p:nvPr/>
                  </p:nvSpPr>
                  <p:spPr>
                    <a:xfrm>
                      <a:off x="5178807"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81" name="Group 28"/>
                  <p:cNvGrpSpPr/>
                  <p:nvPr/>
                </p:nvGrpSpPr>
                <p:grpSpPr>
                  <a:xfrm>
                    <a:off x="5543029" y="1151467"/>
                    <a:ext cx="719695" cy="361244"/>
                    <a:chOff x="4820356" y="1151467"/>
                    <a:chExt cx="719695" cy="361244"/>
                  </a:xfrm>
                </p:grpSpPr>
                <p:sp>
                  <p:nvSpPr>
                    <p:cNvPr id="82" name="Rectangle 35"/>
                    <p:cNvSpPr/>
                    <p:nvPr/>
                  </p:nvSpPr>
                  <p:spPr>
                    <a:xfrm>
                      <a:off x="4820356"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3" name="Rectangle 36"/>
                    <p:cNvSpPr/>
                    <p:nvPr/>
                  </p:nvSpPr>
                  <p:spPr>
                    <a:xfrm>
                      <a:off x="5178807"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grpSp>
          <p:grpSp>
            <p:nvGrpSpPr>
              <p:cNvPr id="63" name="Group 40"/>
              <p:cNvGrpSpPr/>
              <p:nvPr/>
            </p:nvGrpSpPr>
            <p:grpSpPr>
              <a:xfrm>
                <a:off x="4825069" y="1869427"/>
                <a:ext cx="1437655" cy="721032"/>
                <a:chOff x="4825069" y="1151467"/>
                <a:chExt cx="1437655" cy="721032"/>
              </a:xfrm>
            </p:grpSpPr>
            <p:grpSp>
              <p:nvGrpSpPr>
                <p:cNvPr id="64" name="Group 31"/>
                <p:cNvGrpSpPr/>
                <p:nvPr/>
              </p:nvGrpSpPr>
              <p:grpSpPr>
                <a:xfrm>
                  <a:off x="4825069" y="1151467"/>
                  <a:ext cx="1437655" cy="361244"/>
                  <a:chOff x="4825069" y="1151467"/>
                  <a:chExt cx="1437655" cy="361244"/>
                </a:xfrm>
              </p:grpSpPr>
              <p:grpSp>
                <p:nvGrpSpPr>
                  <p:cNvPr id="72" name="Group 27"/>
                  <p:cNvGrpSpPr/>
                  <p:nvPr/>
                </p:nvGrpSpPr>
                <p:grpSpPr>
                  <a:xfrm>
                    <a:off x="4825069" y="1151467"/>
                    <a:ext cx="719695" cy="361244"/>
                    <a:chOff x="4820356" y="1151467"/>
                    <a:chExt cx="719695" cy="361244"/>
                  </a:xfrm>
                </p:grpSpPr>
                <p:sp>
                  <p:nvSpPr>
                    <p:cNvPr id="76" name="Rectangle 53"/>
                    <p:cNvSpPr/>
                    <p:nvPr/>
                  </p:nvSpPr>
                  <p:spPr>
                    <a:xfrm>
                      <a:off x="4820356"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7" name="Rectangle 54"/>
                    <p:cNvSpPr/>
                    <p:nvPr/>
                  </p:nvSpPr>
                  <p:spPr>
                    <a:xfrm>
                      <a:off x="5178807"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73" name="Group 28"/>
                  <p:cNvGrpSpPr/>
                  <p:nvPr/>
                </p:nvGrpSpPr>
                <p:grpSpPr>
                  <a:xfrm>
                    <a:off x="5543029" y="1151467"/>
                    <a:ext cx="719695" cy="361244"/>
                    <a:chOff x="4820356" y="1151467"/>
                    <a:chExt cx="719695" cy="361244"/>
                  </a:xfrm>
                </p:grpSpPr>
                <p:sp>
                  <p:nvSpPr>
                    <p:cNvPr id="74" name="Rectangle 51"/>
                    <p:cNvSpPr/>
                    <p:nvPr/>
                  </p:nvSpPr>
                  <p:spPr>
                    <a:xfrm>
                      <a:off x="4820356"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5" name="Rectangle 52"/>
                    <p:cNvSpPr/>
                    <p:nvPr/>
                  </p:nvSpPr>
                  <p:spPr>
                    <a:xfrm>
                      <a:off x="5178807"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grpSp>
              <p:nvGrpSpPr>
                <p:cNvPr id="65" name="Group 32"/>
                <p:cNvGrpSpPr/>
                <p:nvPr/>
              </p:nvGrpSpPr>
              <p:grpSpPr>
                <a:xfrm>
                  <a:off x="4825069" y="1511255"/>
                  <a:ext cx="1437655" cy="361244"/>
                  <a:chOff x="4825069" y="1151467"/>
                  <a:chExt cx="1437655" cy="361244"/>
                </a:xfrm>
              </p:grpSpPr>
              <p:grpSp>
                <p:nvGrpSpPr>
                  <p:cNvPr id="66" name="Group 27"/>
                  <p:cNvGrpSpPr/>
                  <p:nvPr/>
                </p:nvGrpSpPr>
                <p:grpSpPr>
                  <a:xfrm>
                    <a:off x="4825069" y="1151467"/>
                    <a:ext cx="719695" cy="361244"/>
                    <a:chOff x="4820356" y="1151467"/>
                    <a:chExt cx="719695" cy="361244"/>
                  </a:xfrm>
                </p:grpSpPr>
                <p:sp>
                  <p:nvSpPr>
                    <p:cNvPr id="70" name="Rectangle 47"/>
                    <p:cNvSpPr/>
                    <p:nvPr/>
                  </p:nvSpPr>
                  <p:spPr>
                    <a:xfrm>
                      <a:off x="4820356"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1" name="Rectangle 48"/>
                    <p:cNvSpPr/>
                    <p:nvPr/>
                  </p:nvSpPr>
                  <p:spPr>
                    <a:xfrm>
                      <a:off x="5178807"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67" name="Group 28"/>
                  <p:cNvGrpSpPr/>
                  <p:nvPr/>
                </p:nvGrpSpPr>
                <p:grpSpPr>
                  <a:xfrm>
                    <a:off x="5543029" y="1151467"/>
                    <a:ext cx="719695" cy="361244"/>
                    <a:chOff x="4820356" y="1151467"/>
                    <a:chExt cx="719695" cy="361244"/>
                  </a:xfrm>
                </p:grpSpPr>
                <p:sp>
                  <p:nvSpPr>
                    <p:cNvPr id="68" name="Rectangle 45"/>
                    <p:cNvSpPr/>
                    <p:nvPr/>
                  </p:nvSpPr>
                  <p:spPr>
                    <a:xfrm>
                      <a:off x="4820356"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9" name="Rectangle 46"/>
                    <p:cNvSpPr/>
                    <p:nvPr/>
                  </p:nvSpPr>
                  <p:spPr>
                    <a:xfrm>
                      <a:off x="5178807" y="1151467"/>
                      <a:ext cx="361244" cy="36124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grpSp>
        </p:grpSp>
        <p:grpSp>
          <p:nvGrpSpPr>
            <p:cNvPr id="18" name="Group 25"/>
            <p:cNvGrpSpPr/>
            <p:nvPr/>
          </p:nvGrpSpPr>
          <p:grpSpPr>
            <a:xfrm>
              <a:off x="5271913" y="1173056"/>
              <a:ext cx="220131" cy="270931"/>
              <a:chOff x="6237113" y="1625601"/>
              <a:chExt cx="220131" cy="270931"/>
            </a:xfrm>
          </p:grpSpPr>
          <p:cxnSp>
            <p:nvCxnSpPr>
              <p:cNvPr id="59" name="Straight Arrow Connector 17"/>
              <p:cNvCxnSpPr/>
              <p:nvPr/>
            </p:nvCxnSpPr>
            <p:spPr>
              <a:xfrm rot="5400000" flipH="1" flipV="1">
                <a:off x="6225822" y="1642534"/>
                <a:ext cx="225778" cy="19191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18"/>
              <p:cNvCxnSpPr/>
              <p:nvPr/>
            </p:nvCxnSpPr>
            <p:spPr>
              <a:xfrm rot="5400000" flipH="1" flipV="1">
                <a:off x="6169377" y="1749781"/>
                <a:ext cx="141115" cy="564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21"/>
              <p:cNvCxnSpPr/>
              <p:nvPr/>
            </p:nvCxnSpPr>
            <p:spPr>
              <a:xfrm>
                <a:off x="6242758" y="1851380"/>
                <a:ext cx="214486" cy="4515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56"/>
            <p:cNvGrpSpPr/>
            <p:nvPr/>
          </p:nvGrpSpPr>
          <p:grpSpPr>
            <a:xfrm rot="19310182">
              <a:off x="5669572" y="1242196"/>
              <a:ext cx="136001" cy="192718"/>
              <a:chOff x="6237113" y="1625601"/>
              <a:chExt cx="220131" cy="270931"/>
            </a:xfrm>
          </p:grpSpPr>
          <p:cxnSp>
            <p:nvCxnSpPr>
              <p:cNvPr id="56" name="Straight Arrow Connector 57"/>
              <p:cNvCxnSpPr/>
              <p:nvPr/>
            </p:nvCxnSpPr>
            <p:spPr>
              <a:xfrm rot="5400000" flipH="1" flipV="1">
                <a:off x="6225822" y="1642534"/>
                <a:ext cx="225778" cy="19191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8"/>
              <p:cNvCxnSpPr/>
              <p:nvPr/>
            </p:nvCxnSpPr>
            <p:spPr>
              <a:xfrm rot="5400000" flipH="1" flipV="1">
                <a:off x="6169377" y="1749781"/>
                <a:ext cx="141115" cy="564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9"/>
              <p:cNvCxnSpPr/>
              <p:nvPr/>
            </p:nvCxnSpPr>
            <p:spPr>
              <a:xfrm>
                <a:off x="6242758" y="1851380"/>
                <a:ext cx="214486" cy="4515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Group 60"/>
            <p:cNvGrpSpPr/>
            <p:nvPr/>
          </p:nvGrpSpPr>
          <p:grpSpPr>
            <a:xfrm rot="1621480">
              <a:off x="5307339" y="1565188"/>
              <a:ext cx="183503" cy="225323"/>
              <a:chOff x="6237113" y="1625601"/>
              <a:chExt cx="220131" cy="270931"/>
            </a:xfrm>
          </p:grpSpPr>
          <p:cxnSp>
            <p:nvCxnSpPr>
              <p:cNvPr id="53" name="Straight Arrow Connector 61"/>
              <p:cNvCxnSpPr/>
              <p:nvPr/>
            </p:nvCxnSpPr>
            <p:spPr>
              <a:xfrm rot="5400000" flipH="1" flipV="1">
                <a:off x="6225822" y="1642534"/>
                <a:ext cx="225778" cy="19191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62"/>
              <p:cNvCxnSpPr/>
              <p:nvPr/>
            </p:nvCxnSpPr>
            <p:spPr>
              <a:xfrm rot="5400000" flipH="1" flipV="1">
                <a:off x="6169377" y="1749781"/>
                <a:ext cx="141115" cy="564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63"/>
              <p:cNvCxnSpPr/>
              <p:nvPr/>
            </p:nvCxnSpPr>
            <p:spPr>
              <a:xfrm>
                <a:off x="6242758" y="1851380"/>
                <a:ext cx="214486" cy="4515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64"/>
            <p:cNvGrpSpPr/>
            <p:nvPr/>
          </p:nvGrpSpPr>
          <p:grpSpPr>
            <a:xfrm rot="1690225">
              <a:off x="5648393" y="1503572"/>
              <a:ext cx="167943" cy="349810"/>
              <a:chOff x="6237113" y="1625601"/>
              <a:chExt cx="220131" cy="270931"/>
            </a:xfrm>
          </p:grpSpPr>
          <p:cxnSp>
            <p:nvCxnSpPr>
              <p:cNvPr id="50" name="Straight Arrow Connector 65"/>
              <p:cNvCxnSpPr/>
              <p:nvPr/>
            </p:nvCxnSpPr>
            <p:spPr>
              <a:xfrm rot="5400000" flipH="1" flipV="1">
                <a:off x="6225822" y="1642534"/>
                <a:ext cx="225778" cy="19191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66"/>
              <p:cNvCxnSpPr/>
              <p:nvPr/>
            </p:nvCxnSpPr>
            <p:spPr>
              <a:xfrm rot="5400000" flipH="1" flipV="1">
                <a:off x="6169377" y="1749781"/>
                <a:ext cx="141115" cy="564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67"/>
              <p:cNvCxnSpPr/>
              <p:nvPr/>
            </p:nvCxnSpPr>
            <p:spPr>
              <a:xfrm>
                <a:off x="6242758" y="1851380"/>
                <a:ext cx="214486" cy="4515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68"/>
            <p:cNvGrpSpPr/>
            <p:nvPr/>
          </p:nvGrpSpPr>
          <p:grpSpPr>
            <a:xfrm rot="7363679">
              <a:off x="4919388" y="1979628"/>
              <a:ext cx="180512" cy="205267"/>
              <a:chOff x="6237113" y="1625601"/>
              <a:chExt cx="220131" cy="270931"/>
            </a:xfrm>
          </p:grpSpPr>
          <p:cxnSp>
            <p:nvCxnSpPr>
              <p:cNvPr id="47" name="Straight Arrow Connector 69"/>
              <p:cNvCxnSpPr/>
              <p:nvPr/>
            </p:nvCxnSpPr>
            <p:spPr>
              <a:xfrm rot="5400000" flipH="1" flipV="1">
                <a:off x="6225822" y="1642534"/>
                <a:ext cx="225778" cy="19191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70"/>
              <p:cNvCxnSpPr/>
              <p:nvPr/>
            </p:nvCxnSpPr>
            <p:spPr>
              <a:xfrm rot="5400000" flipH="1" flipV="1">
                <a:off x="6169377" y="1749781"/>
                <a:ext cx="141115" cy="564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71"/>
              <p:cNvCxnSpPr/>
              <p:nvPr/>
            </p:nvCxnSpPr>
            <p:spPr>
              <a:xfrm>
                <a:off x="6242758" y="1851380"/>
                <a:ext cx="214486" cy="4515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Group 72"/>
            <p:cNvGrpSpPr/>
            <p:nvPr/>
          </p:nvGrpSpPr>
          <p:grpSpPr>
            <a:xfrm rot="4643164">
              <a:off x="5323768" y="1960812"/>
              <a:ext cx="150538" cy="205267"/>
              <a:chOff x="6237113" y="1625601"/>
              <a:chExt cx="220131" cy="270931"/>
            </a:xfrm>
          </p:grpSpPr>
          <p:cxnSp>
            <p:nvCxnSpPr>
              <p:cNvPr id="44" name="Straight Arrow Connector 73"/>
              <p:cNvCxnSpPr/>
              <p:nvPr/>
            </p:nvCxnSpPr>
            <p:spPr>
              <a:xfrm rot="5400000" flipH="1" flipV="1">
                <a:off x="6225822" y="1642534"/>
                <a:ext cx="225778" cy="19191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74"/>
              <p:cNvCxnSpPr/>
              <p:nvPr/>
            </p:nvCxnSpPr>
            <p:spPr>
              <a:xfrm rot="5400000" flipH="1" flipV="1">
                <a:off x="6169377" y="1749781"/>
                <a:ext cx="141115" cy="564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75"/>
              <p:cNvCxnSpPr/>
              <p:nvPr/>
            </p:nvCxnSpPr>
            <p:spPr>
              <a:xfrm>
                <a:off x="6242758" y="1851380"/>
                <a:ext cx="214486" cy="4515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76"/>
            <p:cNvGrpSpPr/>
            <p:nvPr/>
          </p:nvGrpSpPr>
          <p:grpSpPr>
            <a:xfrm rot="5989850">
              <a:off x="4941124" y="2278116"/>
              <a:ext cx="180512" cy="294300"/>
              <a:chOff x="6237113" y="1625601"/>
              <a:chExt cx="220131" cy="270931"/>
            </a:xfrm>
          </p:grpSpPr>
          <p:cxnSp>
            <p:nvCxnSpPr>
              <p:cNvPr id="41" name="Straight Arrow Connector 77"/>
              <p:cNvCxnSpPr/>
              <p:nvPr/>
            </p:nvCxnSpPr>
            <p:spPr>
              <a:xfrm rot="5400000" flipH="1" flipV="1">
                <a:off x="6225822" y="1642534"/>
                <a:ext cx="225778" cy="19191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78"/>
              <p:cNvCxnSpPr/>
              <p:nvPr/>
            </p:nvCxnSpPr>
            <p:spPr>
              <a:xfrm rot="5400000" flipH="1" flipV="1">
                <a:off x="6169377" y="1749781"/>
                <a:ext cx="141115" cy="564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79"/>
              <p:cNvCxnSpPr/>
              <p:nvPr/>
            </p:nvCxnSpPr>
            <p:spPr>
              <a:xfrm>
                <a:off x="6242758" y="1851380"/>
                <a:ext cx="214486" cy="4515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80"/>
            <p:cNvGrpSpPr/>
            <p:nvPr/>
          </p:nvGrpSpPr>
          <p:grpSpPr>
            <a:xfrm rot="8048801">
              <a:off x="5986589" y="1962873"/>
              <a:ext cx="224581" cy="242546"/>
              <a:chOff x="6237113" y="1625601"/>
              <a:chExt cx="220131" cy="270931"/>
            </a:xfrm>
          </p:grpSpPr>
          <p:cxnSp>
            <p:nvCxnSpPr>
              <p:cNvPr id="38" name="Straight Arrow Connector 81"/>
              <p:cNvCxnSpPr/>
              <p:nvPr/>
            </p:nvCxnSpPr>
            <p:spPr>
              <a:xfrm rot="5400000" flipH="1" flipV="1">
                <a:off x="6225822" y="1642534"/>
                <a:ext cx="225778" cy="19191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82"/>
              <p:cNvCxnSpPr/>
              <p:nvPr/>
            </p:nvCxnSpPr>
            <p:spPr>
              <a:xfrm rot="5400000" flipH="1" flipV="1">
                <a:off x="6169377" y="1749781"/>
                <a:ext cx="141115" cy="564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83"/>
              <p:cNvCxnSpPr/>
              <p:nvPr/>
            </p:nvCxnSpPr>
            <p:spPr>
              <a:xfrm>
                <a:off x="6242758" y="1851380"/>
                <a:ext cx="214486" cy="4515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84"/>
            <p:cNvGrpSpPr/>
            <p:nvPr/>
          </p:nvGrpSpPr>
          <p:grpSpPr>
            <a:xfrm rot="5975612">
              <a:off x="6011884" y="1614815"/>
              <a:ext cx="130149" cy="205267"/>
              <a:chOff x="6237113" y="1625601"/>
              <a:chExt cx="220131" cy="270931"/>
            </a:xfrm>
          </p:grpSpPr>
          <p:cxnSp>
            <p:nvCxnSpPr>
              <p:cNvPr id="35" name="Straight Arrow Connector 85"/>
              <p:cNvCxnSpPr/>
              <p:nvPr/>
            </p:nvCxnSpPr>
            <p:spPr>
              <a:xfrm rot="5400000" flipH="1" flipV="1">
                <a:off x="6225822" y="1642534"/>
                <a:ext cx="225778" cy="19191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86"/>
              <p:cNvCxnSpPr/>
              <p:nvPr/>
            </p:nvCxnSpPr>
            <p:spPr>
              <a:xfrm rot="5400000" flipH="1" flipV="1">
                <a:off x="6169377" y="1749781"/>
                <a:ext cx="141115" cy="564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87"/>
              <p:cNvCxnSpPr/>
              <p:nvPr/>
            </p:nvCxnSpPr>
            <p:spPr>
              <a:xfrm>
                <a:off x="6242758" y="1851380"/>
                <a:ext cx="214486" cy="4515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88"/>
            <p:cNvGrpSpPr/>
            <p:nvPr/>
          </p:nvGrpSpPr>
          <p:grpSpPr>
            <a:xfrm rot="9578141">
              <a:off x="5623616" y="2337185"/>
              <a:ext cx="213321" cy="167813"/>
              <a:chOff x="6237113" y="1625601"/>
              <a:chExt cx="220131" cy="270931"/>
            </a:xfrm>
          </p:grpSpPr>
          <p:cxnSp>
            <p:nvCxnSpPr>
              <p:cNvPr id="32" name="Straight Arrow Connector 89"/>
              <p:cNvCxnSpPr/>
              <p:nvPr/>
            </p:nvCxnSpPr>
            <p:spPr>
              <a:xfrm rot="5400000" flipH="1" flipV="1">
                <a:off x="6225822" y="1642534"/>
                <a:ext cx="225778" cy="19191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90"/>
              <p:cNvCxnSpPr/>
              <p:nvPr/>
            </p:nvCxnSpPr>
            <p:spPr>
              <a:xfrm rot="5400000" flipH="1" flipV="1">
                <a:off x="6169377" y="1749781"/>
                <a:ext cx="141115" cy="564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91"/>
              <p:cNvCxnSpPr/>
              <p:nvPr/>
            </p:nvCxnSpPr>
            <p:spPr>
              <a:xfrm>
                <a:off x="6242758" y="1851380"/>
                <a:ext cx="214486" cy="4515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28" name="Group 92"/>
            <p:cNvGrpSpPr/>
            <p:nvPr/>
          </p:nvGrpSpPr>
          <p:grpSpPr>
            <a:xfrm rot="2608711">
              <a:off x="6029562" y="2310464"/>
              <a:ext cx="166319" cy="204422"/>
              <a:chOff x="6237113" y="1625601"/>
              <a:chExt cx="220131" cy="270931"/>
            </a:xfrm>
          </p:grpSpPr>
          <p:cxnSp>
            <p:nvCxnSpPr>
              <p:cNvPr id="29" name="Straight Arrow Connector 93"/>
              <p:cNvCxnSpPr/>
              <p:nvPr/>
            </p:nvCxnSpPr>
            <p:spPr>
              <a:xfrm rot="5400000" flipH="1" flipV="1">
                <a:off x="6225822" y="1642534"/>
                <a:ext cx="225778" cy="19191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94"/>
              <p:cNvCxnSpPr/>
              <p:nvPr/>
            </p:nvCxnSpPr>
            <p:spPr>
              <a:xfrm rot="5400000" flipH="1" flipV="1">
                <a:off x="6169377" y="1749781"/>
                <a:ext cx="141115" cy="564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95"/>
              <p:cNvCxnSpPr/>
              <p:nvPr/>
            </p:nvCxnSpPr>
            <p:spPr>
              <a:xfrm>
                <a:off x="6242758" y="1851380"/>
                <a:ext cx="214486" cy="4515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sp>
        <p:nvSpPr>
          <p:cNvPr id="2" name="灯片编号占位符 1"/>
          <p:cNvSpPr>
            <a:spLocks noGrp="1"/>
          </p:cNvSpPr>
          <p:nvPr>
            <p:ph type="sldNum" sz="quarter" idx="12"/>
          </p:nvPr>
        </p:nvSpPr>
        <p:spPr/>
        <p:txBody>
          <a:bodyPr/>
          <a:lstStyle/>
          <a:p>
            <a:fld id="{EA772444-35E4-4BD1-8B95-D033C4631D28}" type="slidenum">
              <a:rPr lang="en-US" smtClean="0"/>
              <a:pPr/>
              <a:t>42</a:t>
            </a:fld>
            <a:endParaRPr lang="en-US"/>
          </a:p>
        </p:txBody>
      </p:sp>
    </p:spTree>
    <p:extLst>
      <p:ext uri="{BB962C8B-B14F-4D97-AF65-F5344CB8AC3E}">
        <p14:creationId xmlns:p14="http://schemas.microsoft.com/office/powerpoint/2010/main" val="368454842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smtClean="0"/>
              <a:t>Local Features Sample Code</a:t>
            </a:r>
            <a:endParaRPr lang="en-US" sz="4400" dirty="0"/>
          </a:p>
        </p:txBody>
      </p:sp>
      <p:sp>
        <p:nvSpPr>
          <p:cNvPr id="20483" name="Text Box 3"/>
          <p:cNvSpPr txBox="1">
            <a:spLocks noChangeArrowheads="1"/>
          </p:cNvSpPr>
          <p:nvPr/>
        </p:nvSpPr>
        <p:spPr bwMode="auto">
          <a:xfrm>
            <a:off x="457200" y="1268760"/>
            <a:ext cx="8229600" cy="46145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smtClean="0">
                <a:latin typeface="Calibri" charset="0"/>
              </a:rPr>
              <a:t>Detect </a:t>
            </a:r>
            <a:r>
              <a:rPr lang="en-US" sz="2400" dirty="0">
                <a:latin typeface="Calibri" charset="0"/>
              </a:rPr>
              <a:t>interest points and extract descriptors from </a:t>
            </a:r>
            <a:r>
              <a:rPr lang="en-US" sz="2400" dirty="0" smtClean="0">
                <a:latin typeface="Calibri" charset="0"/>
              </a:rPr>
              <a:t>the given </a:t>
            </a:r>
            <a:r>
              <a:rPr lang="en-US" sz="2400" dirty="0">
                <a:latin typeface="Calibri" charset="0"/>
              </a:rPr>
              <a:t>image.</a:t>
            </a:r>
          </a:p>
          <a:p>
            <a:pPr marL="0" indent="0" hangingPunct="1">
              <a:lnSpc>
                <a:spcPct val="100000"/>
              </a:lnSpc>
              <a:spcBef>
                <a:spcPts val="638"/>
              </a:spcBef>
              <a:buSzPct val="45000"/>
            </a:pPr>
            <a:r>
              <a:rPr lang="en-US" sz="2400" dirty="0" smtClean="0">
                <a:latin typeface="+mn-lt"/>
              </a:rPr>
              <a:t>cv::Mat </a:t>
            </a:r>
            <a:r>
              <a:rPr lang="en-US" sz="2400" dirty="0" err="1">
                <a:latin typeface="+mn-lt"/>
              </a:rPr>
              <a:t>img</a:t>
            </a:r>
            <a:r>
              <a:rPr lang="en-US" sz="2400" dirty="0">
                <a:latin typeface="+mn-lt"/>
              </a:rPr>
              <a:t> = </a:t>
            </a:r>
            <a:r>
              <a:rPr lang="en-US" sz="2400" dirty="0" smtClean="0">
                <a:latin typeface="+mn-lt"/>
              </a:rPr>
              <a:t>cv::</a:t>
            </a:r>
            <a:r>
              <a:rPr lang="en-US" sz="2400" dirty="0" err="1" smtClean="0">
                <a:latin typeface="+mn-lt"/>
              </a:rPr>
              <a:t>imread</a:t>
            </a:r>
            <a:r>
              <a:rPr lang="en-US" sz="2400" dirty="0">
                <a:latin typeface="+mn-lt"/>
              </a:rPr>
              <a:t>(“test.jpg”);</a:t>
            </a:r>
          </a:p>
          <a:p>
            <a:pPr marL="0" indent="0" hangingPunct="1">
              <a:lnSpc>
                <a:spcPct val="100000"/>
              </a:lnSpc>
              <a:spcBef>
                <a:spcPts val="638"/>
              </a:spcBef>
              <a:buSzPct val="45000"/>
            </a:pPr>
            <a:r>
              <a:rPr lang="en-US" sz="2400" dirty="0">
                <a:latin typeface="+mn-lt"/>
              </a:rPr>
              <a:t>c</a:t>
            </a:r>
            <a:r>
              <a:rPr lang="en-US" sz="2400" dirty="0" smtClean="0">
                <a:latin typeface="+mn-lt"/>
              </a:rPr>
              <a:t>v::</a:t>
            </a:r>
            <a:r>
              <a:rPr lang="en-US" sz="2400" dirty="0" err="1" smtClean="0">
                <a:latin typeface="+mn-lt"/>
              </a:rPr>
              <a:t>Ptr</a:t>
            </a:r>
            <a:r>
              <a:rPr lang="en-US" sz="2400" dirty="0" smtClean="0">
                <a:latin typeface="+mn-lt"/>
              </a:rPr>
              <a:t>&lt;cv::</a:t>
            </a:r>
            <a:r>
              <a:rPr lang="en-US" sz="2400" dirty="0" err="1" smtClean="0">
                <a:latin typeface="+mn-lt"/>
              </a:rPr>
              <a:t>FeatureDetector</a:t>
            </a:r>
            <a:r>
              <a:rPr lang="en-US" sz="2400" dirty="0">
                <a:latin typeface="+mn-lt"/>
              </a:rPr>
              <a:t>&gt; detector = </a:t>
            </a:r>
            <a:r>
              <a:rPr lang="en-US" sz="2400" dirty="0" smtClean="0">
                <a:latin typeface="+mn-lt"/>
              </a:rPr>
              <a:t>cv::</a:t>
            </a:r>
            <a:r>
              <a:rPr lang="en-US" sz="2400" dirty="0" err="1" smtClean="0">
                <a:latin typeface="+mn-lt"/>
              </a:rPr>
              <a:t>createDetector</a:t>
            </a:r>
            <a:r>
              <a:rPr lang="en-US" sz="2400" dirty="0">
                <a:latin typeface="+mn-lt"/>
              </a:rPr>
              <a:t>( “FAST” ); </a:t>
            </a:r>
          </a:p>
          <a:p>
            <a:pPr marL="0" indent="0" hangingPunct="1">
              <a:lnSpc>
                <a:spcPct val="100000"/>
              </a:lnSpc>
              <a:spcBef>
                <a:spcPts val="638"/>
              </a:spcBef>
              <a:buSzPct val="45000"/>
            </a:pPr>
            <a:r>
              <a:rPr lang="en-US" sz="2400" dirty="0">
                <a:latin typeface="+mn-lt"/>
              </a:rPr>
              <a:t>c</a:t>
            </a:r>
            <a:r>
              <a:rPr lang="en-US" sz="2400" dirty="0" smtClean="0">
                <a:latin typeface="+mn-lt"/>
              </a:rPr>
              <a:t>v::</a:t>
            </a:r>
            <a:r>
              <a:rPr lang="en-US" sz="2400" dirty="0" err="1" smtClean="0">
                <a:latin typeface="+mn-lt"/>
              </a:rPr>
              <a:t>Ptr</a:t>
            </a:r>
            <a:r>
              <a:rPr lang="en-US" sz="2400" dirty="0" smtClean="0">
                <a:latin typeface="+mn-lt"/>
              </a:rPr>
              <a:t>&lt;cv::</a:t>
            </a:r>
            <a:r>
              <a:rPr lang="en-US" sz="2400" dirty="0" err="1" smtClean="0">
                <a:latin typeface="+mn-lt"/>
              </a:rPr>
              <a:t>DescriptorExtractor</a:t>
            </a:r>
            <a:r>
              <a:rPr lang="en-US" sz="2400" dirty="0">
                <a:latin typeface="+mn-lt"/>
              </a:rPr>
              <a:t>&gt; </a:t>
            </a:r>
            <a:r>
              <a:rPr lang="en-US" sz="2400" dirty="0" err="1">
                <a:latin typeface="+mn-lt"/>
              </a:rPr>
              <a:t>descriptorExtractor</a:t>
            </a:r>
            <a:r>
              <a:rPr lang="en-US" sz="2400" dirty="0">
                <a:latin typeface="+mn-lt"/>
              </a:rPr>
              <a:t> = </a:t>
            </a:r>
            <a:r>
              <a:rPr lang="en-US" sz="2400" dirty="0" smtClean="0">
                <a:latin typeface="+mn-lt"/>
              </a:rPr>
              <a:t>cv::</a:t>
            </a:r>
            <a:r>
              <a:rPr lang="en-US" sz="2400" dirty="0" err="1" smtClean="0">
                <a:latin typeface="+mn-lt"/>
              </a:rPr>
              <a:t>createDescriptorExtractor</a:t>
            </a:r>
            <a:r>
              <a:rPr lang="en-US" sz="2400" dirty="0">
                <a:latin typeface="+mn-lt"/>
              </a:rPr>
              <a:t>( “SURF” </a:t>
            </a:r>
            <a:r>
              <a:rPr lang="en-US" sz="2400" dirty="0" smtClean="0">
                <a:latin typeface="+mn-lt"/>
              </a:rPr>
              <a:t>); </a:t>
            </a:r>
          </a:p>
          <a:p>
            <a:pPr marL="0" indent="0" hangingPunct="1">
              <a:lnSpc>
                <a:spcPct val="100000"/>
              </a:lnSpc>
              <a:spcBef>
                <a:spcPts val="638"/>
              </a:spcBef>
              <a:buSzPct val="45000"/>
            </a:pPr>
            <a:r>
              <a:rPr lang="en-US" sz="2400" dirty="0" err="1">
                <a:latin typeface="+mn-lt"/>
              </a:rPr>
              <a:t>s</a:t>
            </a:r>
            <a:r>
              <a:rPr lang="en-US" sz="2400" dirty="0" err="1" smtClean="0">
                <a:latin typeface="+mn-lt"/>
              </a:rPr>
              <a:t>td</a:t>
            </a:r>
            <a:r>
              <a:rPr lang="en-US" sz="2400" dirty="0" smtClean="0">
                <a:latin typeface="+mn-lt"/>
              </a:rPr>
              <a:t>::vector&lt;cv::</a:t>
            </a:r>
            <a:r>
              <a:rPr lang="en-US" sz="2400" dirty="0" err="1" smtClean="0">
                <a:latin typeface="+mn-lt"/>
              </a:rPr>
              <a:t>KeyPoint</a:t>
            </a:r>
            <a:r>
              <a:rPr lang="en-US" sz="2400" dirty="0">
                <a:latin typeface="+mn-lt"/>
              </a:rPr>
              <a:t>&gt; </a:t>
            </a:r>
            <a:r>
              <a:rPr lang="en-US" sz="2400" dirty="0" err="1">
                <a:latin typeface="+mn-lt"/>
              </a:rPr>
              <a:t>keypoints</a:t>
            </a:r>
            <a:r>
              <a:rPr lang="en-US" sz="2400" dirty="0">
                <a:latin typeface="+mn-lt"/>
              </a:rPr>
              <a:t>;</a:t>
            </a:r>
          </a:p>
          <a:p>
            <a:pPr marL="0" indent="0" hangingPunct="1">
              <a:lnSpc>
                <a:spcPct val="100000"/>
              </a:lnSpc>
              <a:spcBef>
                <a:spcPts val="638"/>
              </a:spcBef>
              <a:buSzPct val="45000"/>
            </a:pPr>
            <a:r>
              <a:rPr lang="en-US" sz="2400" dirty="0">
                <a:latin typeface="+mn-lt"/>
              </a:rPr>
              <a:t>detector-&gt;detect( </a:t>
            </a:r>
            <a:r>
              <a:rPr lang="en-US" sz="2400" dirty="0" err="1" smtClean="0">
                <a:latin typeface="+mn-lt"/>
              </a:rPr>
              <a:t>img</a:t>
            </a:r>
            <a:r>
              <a:rPr lang="en-US" sz="2400" dirty="0" smtClean="0">
                <a:latin typeface="+mn-lt"/>
              </a:rPr>
              <a:t>, </a:t>
            </a:r>
            <a:r>
              <a:rPr lang="en-US" sz="2400" dirty="0" err="1">
                <a:latin typeface="+mn-lt"/>
              </a:rPr>
              <a:t>keypoints</a:t>
            </a:r>
            <a:r>
              <a:rPr lang="en-US" sz="2400" dirty="0">
                <a:latin typeface="+mn-lt"/>
              </a:rPr>
              <a:t> );</a:t>
            </a:r>
          </a:p>
          <a:p>
            <a:pPr marL="0" indent="0" hangingPunct="1">
              <a:lnSpc>
                <a:spcPct val="100000"/>
              </a:lnSpc>
              <a:spcBef>
                <a:spcPts val="638"/>
              </a:spcBef>
              <a:buSzPct val="45000"/>
            </a:pPr>
            <a:r>
              <a:rPr lang="en-US" sz="2400" dirty="0">
                <a:latin typeface="+mn-lt"/>
              </a:rPr>
              <a:t>c</a:t>
            </a:r>
            <a:r>
              <a:rPr lang="en-US" sz="2400" dirty="0" smtClean="0">
                <a:latin typeface="+mn-lt"/>
              </a:rPr>
              <a:t>v::Mat </a:t>
            </a:r>
            <a:r>
              <a:rPr lang="en-US" sz="2400" dirty="0">
                <a:latin typeface="+mn-lt"/>
              </a:rPr>
              <a:t>descriptors;</a:t>
            </a:r>
          </a:p>
          <a:p>
            <a:pPr marL="0" indent="0" hangingPunct="1">
              <a:lnSpc>
                <a:spcPct val="100000"/>
              </a:lnSpc>
              <a:spcBef>
                <a:spcPts val="638"/>
              </a:spcBef>
              <a:buSzPct val="45000"/>
            </a:pPr>
            <a:r>
              <a:rPr lang="en-US" sz="2400" dirty="0" err="1">
                <a:latin typeface="+mn-lt"/>
              </a:rPr>
              <a:t>descriptorExtractor</a:t>
            </a:r>
            <a:r>
              <a:rPr lang="en-US" sz="2400" dirty="0">
                <a:latin typeface="+mn-lt"/>
              </a:rPr>
              <a:t>-&gt;compute( </a:t>
            </a:r>
            <a:r>
              <a:rPr lang="en-US" sz="2400" dirty="0" err="1">
                <a:latin typeface="+mn-lt"/>
              </a:rPr>
              <a:t>img</a:t>
            </a:r>
            <a:r>
              <a:rPr lang="en-US" sz="2400" dirty="0">
                <a:latin typeface="+mn-lt"/>
              </a:rPr>
              <a:t>, </a:t>
            </a:r>
            <a:r>
              <a:rPr lang="en-US" sz="2400" dirty="0" err="1">
                <a:latin typeface="+mn-lt"/>
              </a:rPr>
              <a:t>keypoints</a:t>
            </a:r>
            <a:r>
              <a:rPr lang="en-US" sz="2400" dirty="0">
                <a:latin typeface="+mn-lt"/>
              </a:rPr>
              <a:t>, descriptors );</a:t>
            </a: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43</a:t>
            </a:fld>
            <a:endParaRPr lang="en-US"/>
          </a:p>
        </p:txBody>
      </p:sp>
    </p:spTree>
    <p:extLst>
      <p:ext uri="{BB962C8B-B14F-4D97-AF65-F5344CB8AC3E}">
        <p14:creationId xmlns:p14="http://schemas.microsoft.com/office/powerpoint/2010/main" val="41680402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smtClean="0"/>
              <a:t>Local Features Sample Code</a:t>
            </a:r>
            <a:endParaRPr lang="en-US" sz="4400" dirty="0"/>
          </a:p>
        </p:txBody>
      </p:sp>
      <p:sp>
        <p:nvSpPr>
          <p:cNvPr id="20483" name="Text Box 3"/>
          <p:cNvSpPr txBox="1">
            <a:spLocks noChangeArrowheads="1"/>
          </p:cNvSpPr>
          <p:nvPr/>
        </p:nvSpPr>
        <p:spPr bwMode="auto">
          <a:xfrm>
            <a:off x="457200" y="1700808"/>
            <a:ext cx="8229600" cy="4182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smtClean="0">
                <a:latin typeface="Calibri" charset="0"/>
              </a:rPr>
              <a:t>Match descriptors from two images.</a:t>
            </a:r>
          </a:p>
          <a:p>
            <a:pPr hangingPunct="1">
              <a:lnSpc>
                <a:spcPct val="100000"/>
              </a:lnSpc>
              <a:spcBef>
                <a:spcPts val="638"/>
              </a:spcBef>
              <a:buSzPct val="45000"/>
              <a:buFont typeface="Wingdings 3" charset="2"/>
              <a:buChar char=""/>
            </a:pPr>
            <a:r>
              <a:rPr lang="en-US" sz="2400" dirty="0" smtClean="0">
                <a:latin typeface="Calibri" charset="0"/>
              </a:rPr>
              <a:t>Assume that the descriptors of two images are stored in descriptor1 and descriptor2 already.</a:t>
            </a:r>
          </a:p>
          <a:p>
            <a:pPr marL="0" indent="0" hangingPunct="1">
              <a:lnSpc>
                <a:spcPct val="100000"/>
              </a:lnSpc>
              <a:spcBef>
                <a:spcPts val="638"/>
              </a:spcBef>
              <a:buSzPct val="45000"/>
            </a:pPr>
            <a:r>
              <a:rPr lang="en-US" sz="2400" dirty="0">
                <a:latin typeface="+mn-lt"/>
              </a:rPr>
              <a:t>c</a:t>
            </a:r>
            <a:r>
              <a:rPr lang="en-US" sz="2400" dirty="0" smtClean="0">
                <a:latin typeface="+mn-lt"/>
              </a:rPr>
              <a:t>v::</a:t>
            </a:r>
            <a:r>
              <a:rPr lang="en-US" sz="2400" dirty="0" err="1" smtClean="0">
                <a:latin typeface="+mn-lt"/>
              </a:rPr>
              <a:t>Ptr</a:t>
            </a:r>
            <a:r>
              <a:rPr lang="en-US" sz="2400" dirty="0" smtClean="0">
                <a:latin typeface="+mn-lt"/>
              </a:rPr>
              <a:t>&lt;cv::</a:t>
            </a:r>
            <a:r>
              <a:rPr lang="en-US" sz="2400" dirty="0" err="1" smtClean="0">
                <a:latin typeface="+mn-lt"/>
              </a:rPr>
              <a:t>DescriptorMatcher</a:t>
            </a:r>
            <a:r>
              <a:rPr lang="en-US" sz="2400" dirty="0">
                <a:latin typeface="+mn-lt"/>
              </a:rPr>
              <a:t>&gt; </a:t>
            </a:r>
            <a:r>
              <a:rPr lang="en-US" sz="2400" dirty="0" err="1">
                <a:latin typeface="+mn-lt"/>
              </a:rPr>
              <a:t>descriptorMatcher</a:t>
            </a:r>
            <a:r>
              <a:rPr lang="en-US" sz="2400" dirty="0">
                <a:latin typeface="+mn-lt"/>
              </a:rPr>
              <a:t> = </a:t>
            </a:r>
            <a:r>
              <a:rPr lang="en-US" sz="2400" dirty="0" smtClean="0">
                <a:latin typeface="+mn-lt"/>
              </a:rPr>
              <a:t>cv::</a:t>
            </a:r>
            <a:r>
              <a:rPr lang="en-US" sz="2400" dirty="0" err="1" smtClean="0">
                <a:latin typeface="+mn-lt"/>
              </a:rPr>
              <a:t>createDescriptorMatcher</a:t>
            </a:r>
            <a:r>
              <a:rPr lang="en-US" sz="2400" dirty="0">
                <a:latin typeface="+mn-lt"/>
              </a:rPr>
              <a:t>( "</a:t>
            </a:r>
            <a:r>
              <a:rPr lang="en-US" sz="2400" dirty="0" err="1">
                <a:latin typeface="+mn-lt"/>
              </a:rPr>
              <a:t>BruteForce</a:t>
            </a:r>
            <a:r>
              <a:rPr lang="en-US" sz="2400" dirty="0">
                <a:latin typeface="+mn-lt"/>
              </a:rPr>
              <a:t>" );</a:t>
            </a:r>
          </a:p>
          <a:p>
            <a:pPr marL="0" indent="0" hangingPunct="1">
              <a:lnSpc>
                <a:spcPct val="100000"/>
              </a:lnSpc>
              <a:spcBef>
                <a:spcPts val="638"/>
              </a:spcBef>
              <a:buSzPct val="45000"/>
            </a:pPr>
            <a:r>
              <a:rPr lang="en-US" sz="2400" dirty="0" err="1">
                <a:latin typeface="+mn-lt"/>
              </a:rPr>
              <a:t>s</a:t>
            </a:r>
            <a:r>
              <a:rPr lang="en-US" sz="2400" dirty="0" err="1" smtClean="0">
                <a:latin typeface="+mn-lt"/>
              </a:rPr>
              <a:t>td</a:t>
            </a:r>
            <a:r>
              <a:rPr lang="en-US" sz="2400" dirty="0" smtClean="0">
                <a:latin typeface="+mn-lt"/>
              </a:rPr>
              <a:t>::vector&lt;cv::</a:t>
            </a:r>
            <a:r>
              <a:rPr lang="en-US" sz="2400" dirty="0" err="1" smtClean="0">
                <a:latin typeface="+mn-lt"/>
              </a:rPr>
              <a:t>DMatch</a:t>
            </a:r>
            <a:r>
              <a:rPr lang="en-US" sz="2400" dirty="0" smtClean="0">
                <a:latin typeface="+mn-lt"/>
              </a:rPr>
              <a:t>&gt; </a:t>
            </a:r>
            <a:r>
              <a:rPr lang="en-US" sz="2400" dirty="0">
                <a:latin typeface="+mn-lt"/>
              </a:rPr>
              <a:t>matches;</a:t>
            </a:r>
          </a:p>
          <a:p>
            <a:pPr marL="0" indent="0" hangingPunct="1">
              <a:lnSpc>
                <a:spcPct val="100000"/>
              </a:lnSpc>
              <a:spcBef>
                <a:spcPts val="638"/>
              </a:spcBef>
              <a:buSzPct val="45000"/>
            </a:pPr>
            <a:r>
              <a:rPr lang="en-US" sz="2400" dirty="0" err="1">
                <a:latin typeface="+mn-lt"/>
              </a:rPr>
              <a:t>descriptorMatcher</a:t>
            </a:r>
            <a:r>
              <a:rPr lang="en-US" sz="2400" dirty="0">
                <a:latin typeface="+mn-lt"/>
              </a:rPr>
              <a:t>-&gt;add( descriptors2 );</a:t>
            </a:r>
          </a:p>
          <a:p>
            <a:pPr marL="0" indent="0" hangingPunct="1">
              <a:lnSpc>
                <a:spcPct val="100000"/>
              </a:lnSpc>
              <a:spcBef>
                <a:spcPts val="638"/>
              </a:spcBef>
              <a:buSzPct val="45000"/>
            </a:pPr>
            <a:r>
              <a:rPr lang="en-US" sz="2400" dirty="0" err="1">
                <a:latin typeface="+mn-lt"/>
              </a:rPr>
              <a:t>descriptorMatcher</a:t>
            </a:r>
            <a:r>
              <a:rPr lang="en-US" sz="2400" dirty="0">
                <a:latin typeface="+mn-lt"/>
              </a:rPr>
              <a:t>-&gt;match( descriptors1, matches );</a:t>
            </a:r>
          </a:p>
        </p:txBody>
      </p:sp>
      <p:sp>
        <p:nvSpPr>
          <p:cNvPr id="2" name="灯片编号占位符 1"/>
          <p:cNvSpPr>
            <a:spLocks noGrp="1"/>
          </p:cNvSpPr>
          <p:nvPr>
            <p:ph type="sldNum" sz="quarter" idx="12"/>
          </p:nvPr>
        </p:nvSpPr>
        <p:spPr/>
        <p:txBody>
          <a:bodyPr/>
          <a:lstStyle/>
          <a:p>
            <a:fld id="{EA772444-35E4-4BD1-8B95-D033C4631D28}" type="slidenum">
              <a:rPr lang="en-US" smtClean="0"/>
              <a:pPr/>
              <a:t>44</a:t>
            </a:fld>
            <a:endParaRPr lang="en-US"/>
          </a:p>
        </p:txBody>
      </p:sp>
    </p:spTree>
    <p:extLst>
      <p:ext uri="{BB962C8B-B14F-4D97-AF65-F5344CB8AC3E}">
        <p14:creationId xmlns:p14="http://schemas.microsoft.com/office/powerpoint/2010/main" val="41236796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err="1" smtClean="0"/>
              <a:t>FindMii</a:t>
            </a:r>
            <a:r>
              <a:rPr lang="en-US" sz="4400" dirty="0" smtClean="0"/>
              <a:t> Data</a:t>
            </a:r>
            <a:endParaRPr lang="en-US" sz="4400" dirty="0"/>
          </a:p>
        </p:txBody>
      </p:sp>
      <p:sp>
        <p:nvSpPr>
          <p:cNvPr id="6147" name="Text Box 3"/>
          <p:cNvSpPr txBox="1">
            <a:spLocks noChangeArrowheads="1"/>
          </p:cNvSpPr>
          <p:nvPr/>
        </p:nvSpPr>
        <p:spPr bwMode="auto">
          <a:xfrm>
            <a:off x="457200" y="1249363"/>
            <a:ext cx="82296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a:lstStyle>
            <a:lvl1pPr marL="271463" indent="-271463">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1pPr>
            <a:lvl2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2pPr>
            <a:lvl3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3pPr>
            <a:lvl4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4pPr>
            <a:lvl5pPr>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271463" algn="l"/>
                <a:tab pos="728663" algn="l"/>
                <a:tab pos="1185863" algn="l"/>
                <a:tab pos="1643063" algn="l"/>
                <a:tab pos="2100263" algn="l"/>
                <a:tab pos="2557463" algn="l"/>
                <a:tab pos="3014663" algn="l"/>
                <a:tab pos="3471863" algn="l"/>
                <a:tab pos="3929063" algn="l"/>
                <a:tab pos="4386263" algn="l"/>
                <a:tab pos="4843463" algn="l"/>
                <a:tab pos="5300663" algn="l"/>
                <a:tab pos="5757863" algn="l"/>
                <a:tab pos="6215063" algn="l"/>
                <a:tab pos="6672263" algn="l"/>
                <a:tab pos="7129463" algn="l"/>
                <a:tab pos="7586663" algn="l"/>
                <a:tab pos="8043863" algn="l"/>
                <a:tab pos="8501063" algn="l"/>
                <a:tab pos="8958263" algn="l"/>
                <a:tab pos="9415463" algn="l"/>
              </a:tabLst>
              <a:defRPr>
                <a:solidFill>
                  <a:srgbClr val="000000"/>
                </a:solidFill>
                <a:latin typeface="Arial" charset="0"/>
                <a:cs typeface="Arial Unicode MS" charset="0"/>
              </a:defRPr>
            </a:lvl9pPr>
          </a:lstStyle>
          <a:p>
            <a:pPr hangingPunct="1">
              <a:lnSpc>
                <a:spcPct val="100000"/>
              </a:lnSpc>
              <a:spcBef>
                <a:spcPts val="638"/>
              </a:spcBef>
              <a:buSzPct val="45000"/>
              <a:buFont typeface="Wingdings 3" charset="2"/>
              <a:buChar char=""/>
            </a:pPr>
            <a:r>
              <a:rPr lang="en-US" sz="2400" dirty="0" smtClean="0">
                <a:latin typeface="Calibri" charset="0"/>
              </a:rPr>
              <a:t>4 .m files</a:t>
            </a:r>
          </a:p>
          <a:p>
            <a:pPr lvl="1" hangingPunct="1">
              <a:lnSpc>
                <a:spcPct val="100000"/>
              </a:lnSpc>
              <a:spcBef>
                <a:spcPts val="638"/>
              </a:spcBef>
              <a:buSzPct val="45000"/>
              <a:buFont typeface="Wingdings 3" charset="2"/>
              <a:buChar char=""/>
            </a:pPr>
            <a:r>
              <a:rPr lang="en-US" sz="2400" dirty="0" err="1" smtClean="0">
                <a:latin typeface="Calibri" charset="0"/>
              </a:rPr>
              <a:t>ClickMii.m</a:t>
            </a:r>
            <a:r>
              <a:rPr lang="en-US" sz="2400" dirty="0" smtClean="0">
                <a:latin typeface="Calibri" charset="0"/>
              </a:rPr>
              <a:t> (visualize your results)</a:t>
            </a:r>
          </a:p>
          <a:p>
            <a:pPr lvl="1" hangingPunct="1">
              <a:lnSpc>
                <a:spcPct val="100000"/>
              </a:lnSpc>
              <a:spcBef>
                <a:spcPts val="638"/>
              </a:spcBef>
              <a:buSzPct val="45000"/>
              <a:buFont typeface="Wingdings 3" charset="2"/>
              <a:buChar char=""/>
            </a:pPr>
            <a:r>
              <a:rPr lang="en-US" sz="2400" dirty="0" err="1" smtClean="0">
                <a:latin typeface="Calibri" charset="0"/>
              </a:rPr>
              <a:t>FindMiiMain.m</a:t>
            </a:r>
            <a:r>
              <a:rPr lang="en-US" sz="2400" dirty="0" smtClean="0">
                <a:latin typeface="Calibri" charset="0"/>
              </a:rPr>
              <a:t> (main script)</a:t>
            </a:r>
          </a:p>
          <a:p>
            <a:pPr lvl="1" hangingPunct="1">
              <a:lnSpc>
                <a:spcPct val="100000"/>
              </a:lnSpc>
              <a:spcBef>
                <a:spcPts val="638"/>
              </a:spcBef>
              <a:buSzPct val="45000"/>
              <a:buFont typeface="Wingdings 3" charset="2"/>
              <a:buChar char=""/>
            </a:pPr>
            <a:r>
              <a:rPr lang="en-US" sz="2400" dirty="0" smtClean="0">
                <a:latin typeface="Calibri" charset="0"/>
              </a:rPr>
              <a:t>FindMiiTask1Level1.m (dummy function)</a:t>
            </a:r>
          </a:p>
          <a:p>
            <a:pPr lvl="1" hangingPunct="1">
              <a:lnSpc>
                <a:spcPct val="100000"/>
              </a:lnSpc>
              <a:spcBef>
                <a:spcPts val="638"/>
              </a:spcBef>
              <a:buSzPct val="45000"/>
              <a:buFont typeface="Wingdings 3" charset="2"/>
              <a:buChar char=""/>
            </a:pPr>
            <a:r>
              <a:rPr lang="en-US" sz="2400" dirty="0" err="1" smtClean="0">
                <a:latin typeface="Calibri" charset="0"/>
              </a:rPr>
              <a:t>PlayMii.m</a:t>
            </a:r>
            <a:r>
              <a:rPr lang="en-US" sz="2400" dirty="0" smtClean="0">
                <a:latin typeface="Calibri" charset="0"/>
              </a:rPr>
              <a:t> (play video)</a:t>
            </a:r>
          </a:p>
          <a:p>
            <a:pPr hangingPunct="1">
              <a:lnSpc>
                <a:spcPct val="100000"/>
              </a:lnSpc>
              <a:spcBef>
                <a:spcPts val="638"/>
              </a:spcBef>
              <a:buSzPct val="45000"/>
              <a:buFont typeface="Wingdings 3" charset="2"/>
              <a:buChar char=""/>
            </a:pPr>
            <a:r>
              <a:rPr lang="en-US" sz="2400" dirty="0">
                <a:latin typeface="Calibri" charset="0"/>
              </a:rPr>
              <a:t>o</a:t>
            </a:r>
            <a:r>
              <a:rPr lang="en-US" sz="2400" dirty="0" smtClean="0">
                <a:latin typeface="Calibri" charset="0"/>
              </a:rPr>
              <a:t>pencvexample.cpp and </a:t>
            </a:r>
            <a:r>
              <a:rPr lang="en-US" sz="2400" dirty="0" err="1" smtClean="0">
                <a:latin typeface="Calibri" charset="0"/>
              </a:rPr>
              <a:t>Makefile</a:t>
            </a:r>
            <a:r>
              <a:rPr lang="en-US" sz="2400" dirty="0" smtClean="0">
                <a:latin typeface="Calibri" charset="0"/>
              </a:rPr>
              <a:t> (for </a:t>
            </a:r>
            <a:r>
              <a:rPr lang="en-US" sz="2400" dirty="0" err="1" smtClean="0">
                <a:latin typeface="Calibri" charset="0"/>
              </a:rPr>
              <a:t>OpenCV</a:t>
            </a:r>
            <a:r>
              <a:rPr lang="en-US" sz="2400" dirty="0" smtClean="0">
                <a:latin typeface="Calibri" charset="0"/>
              </a:rPr>
              <a:t>)</a:t>
            </a:r>
          </a:p>
          <a:p>
            <a:pPr hangingPunct="1">
              <a:lnSpc>
                <a:spcPct val="100000"/>
              </a:lnSpc>
              <a:spcBef>
                <a:spcPts val="638"/>
              </a:spcBef>
              <a:buSzPct val="45000"/>
              <a:buFont typeface="Wingdings 3" charset="2"/>
              <a:buChar char=""/>
            </a:pPr>
            <a:r>
              <a:rPr lang="en-US" sz="2400" dirty="0" smtClean="0">
                <a:latin typeface="Calibri" charset="0"/>
              </a:rPr>
              <a:t>Training data</a:t>
            </a:r>
          </a:p>
          <a:p>
            <a:pPr lvl="1" hangingPunct="1">
              <a:lnSpc>
                <a:spcPct val="100000"/>
              </a:lnSpc>
              <a:spcBef>
                <a:spcPts val="638"/>
              </a:spcBef>
              <a:buSzPct val="45000"/>
              <a:buFont typeface="Wingdings 3" charset="2"/>
              <a:buChar char=""/>
            </a:pPr>
            <a:r>
              <a:rPr lang="en-US" sz="2400" dirty="0" smtClean="0">
                <a:latin typeface="Calibri" charset="0"/>
              </a:rPr>
              <a:t>/</a:t>
            </a:r>
            <a:r>
              <a:rPr lang="en-US" sz="2400" dirty="0" err="1" smtClean="0">
                <a:latin typeface="Calibri" charset="0"/>
              </a:rPr>
              <a:t>afs</a:t>
            </a:r>
            <a:r>
              <a:rPr lang="en-US" sz="2400" dirty="0" smtClean="0">
                <a:latin typeface="Calibri" charset="0"/>
              </a:rPr>
              <a:t>/</a:t>
            </a:r>
            <a:r>
              <a:rPr lang="en-US" sz="2400" dirty="0" err="1" smtClean="0">
                <a:latin typeface="Calibri" charset="0"/>
              </a:rPr>
              <a:t>ir</a:t>
            </a:r>
            <a:r>
              <a:rPr lang="en-US" sz="2400" dirty="0" smtClean="0">
                <a:latin typeface="Calibri" charset="0"/>
              </a:rPr>
              <a:t>/class/cs231a/</a:t>
            </a:r>
            <a:r>
              <a:rPr lang="en-US" sz="2400" dirty="0" err="1" smtClean="0">
                <a:latin typeface="Calibri" charset="0"/>
              </a:rPr>
              <a:t>findmii</a:t>
            </a:r>
            <a:r>
              <a:rPr lang="en-US" sz="2400" dirty="0" smtClean="0">
                <a:latin typeface="Calibri" charset="0"/>
              </a:rPr>
              <a:t>/data</a:t>
            </a:r>
          </a:p>
          <a:p>
            <a:pPr hangingPunct="1">
              <a:lnSpc>
                <a:spcPct val="100000"/>
              </a:lnSpc>
              <a:spcBef>
                <a:spcPts val="638"/>
              </a:spcBef>
              <a:buSzPct val="45000"/>
              <a:buFont typeface="Wingdings 3" charset="2"/>
              <a:buChar char=""/>
            </a:pPr>
            <a:r>
              <a:rPr lang="en-US" sz="2400" dirty="0" smtClean="0">
                <a:latin typeface="Calibri" charset="0"/>
              </a:rPr>
              <a:t>Ground truth</a:t>
            </a:r>
          </a:p>
          <a:p>
            <a:pPr lvl="1" hangingPunct="1">
              <a:lnSpc>
                <a:spcPct val="100000"/>
              </a:lnSpc>
              <a:spcBef>
                <a:spcPts val="638"/>
              </a:spcBef>
              <a:buSzPct val="45000"/>
              <a:buFont typeface="Wingdings 3" charset="2"/>
              <a:buChar char=""/>
            </a:pPr>
            <a:r>
              <a:rPr lang="en-US" sz="2400" dirty="0" smtClean="0">
                <a:latin typeface="Calibri" charset="0"/>
              </a:rPr>
              <a:t>/</a:t>
            </a:r>
            <a:r>
              <a:rPr lang="en-US" sz="2400" dirty="0" err="1" smtClean="0">
                <a:latin typeface="Calibri" charset="0"/>
              </a:rPr>
              <a:t>afs</a:t>
            </a:r>
            <a:r>
              <a:rPr lang="en-US" sz="2400" dirty="0" smtClean="0">
                <a:latin typeface="Calibri" charset="0"/>
              </a:rPr>
              <a:t>/</a:t>
            </a:r>
            <a:r>
              <a:rPr lang="en-US" sz="2400" dirty="0" err="1" smtClean="0">
                <a:latin typeface="Calibri" charset="0"/>
              </a:rPr>
              <a:t>ir</a:t>
            </a:r>
            <a:r>
              <a:rPr lang="en-US" sz="2400" dirty="0" smtClean="0">
                <a:latin typeface="Calibri" charset="0"/>
              </a:rPr>
              <a:t>/class/cs231a/</a:t>
            </a:r>
            <a:r>
              <a:rPr lang="en-US" sz="2400" dirty="0" err="1" smtClean="0">
                <a:latin typeface="Calibri" charset="0"/>
              </a:rPr>
              <a:t>findmii</a:t>
            </a:r>
            <a:r>
              <a:rPr lang="en-US" sz="2400" dirty="0" smtClean="0">
                <a:latin typeface="Calibri" charset="0"/>
              </a:rPr>
              <a:t>/</a:t>
            </a:r>
            <a:r>
              <a:rPr lang="en-US" sz="2400" dirty="0" err="1" smtClean="0">
                <a:latin typeface="Calibri" charset="0"/>
              </a:rPr>
              <a:t>gt</a:t>
            </a:r>
            <a:endParaRPr lang="en-US" sz="2400" dirty="0" smtClean="0">
              <a:latin typeface="Calibri" charset="0"/>
            </a:endParaRPr>
          </a:p>
          <a:p>
            <a:pPr hangingPunct="1">
              <a:lnSpc>
                <a:spcPct val="100000"/>
              </a:lnSpc>
              <a:spcBef>
                <a:spcPts val="638"/>
              </a:spcBef>
              <a:buSzPct val="45000"/>
              <a:buFont typeface="Wingdings 3" charset="2"/>
              <a:buChar char=""/>
            </a:pPr>
            <a:endParaRPr lang="en-US" sz="2400" dirty="0" smtClean="0">
              <a:latin typeface="Calibri" charset="0"/>
            </a:endParaRPr>
          </a:p>
          <a:p>
            <a:pPr lvl="1" hangingPunct="1">
              <a:lnSpc>
                <a:spcPct val="100000"/>
              </a:lnSpc>
              <a:spcBef>
                <a:spcPts val="638"/>
              </a:spcBef>
              <a:buSzPct val="45000"/>
              <a:buFont typeface="Wingdings 3" charset="2"/>
              <a:buChar char=""/>
            </a:pPr>
            <a:endParaRPr lang="en-US" sz="2400" dirty="0">
              <a:latin typeface="Calibri"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5</a:t>
            </a:fld>
            <a:endParaRPr lang="en-US" dirty="0"/>
          </a:p>
        </p:txBody>
      </p:sp>
    </p:spTree>
    <p:extLst>
      <p:ext uri="{BB962C8B-B14F-4D97-AF65-F5344CB8AC3E}">
        <p14:creationId xmlns:p14="http://schemas.microsoft.com/office/powerpoint/2010/main" val="330326110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t>Task 1: Find </a:t>
            </a:r>
            <a:r>
              <a:rPr lang="en-US" sz="4400" dirty="0" smtClean="0"/>
              <a:t>This </a:t>
            </a:r>
            <a:r>
              <a:rPr lang="en-US" sz="4400" dirty="0" err="1" smtClean="0"/>
              <a:t>Mii</a:t>
            </a:r>
            <a:r>
              <a:rPr lang="en-US" sz="4400" dirty="0" smtClean="0"/>
              <a:t> </a:t>
            </a:r>
            <a:endParaRPr lang="en-US" sz="4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741" y="1260000"/>
            <a:ext cx="685641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an\Desktop\findmii\findmii\data_train\ref-task1level1.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924944"/>
            <a:ext cx="1428750" cy="1257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40000" y="5940000"/>
            <a:ext cx="1800200" cy="349968"/>
          </a:xfrm>
          <a:prstGeom prst="rect">
            <a:avLst/>
          </a:prstGeom>
          <a:noFill/>
        </p:spPr>
        <p:txBody>
          <a:bodyPr wrap="square" rtlCol="0">
            <a:spAutoFit/>
          </a:bodyPr>
          <a:lstStyle/>
          <a:p>
            <a:r>
              <a:rPr lang="en-US" altLang="zh-CN" dirty="0" smtClean="0">
                <a:solidFill>
                  <a:schemeClr val="tx1"/>
                </a:solidFill>
              </a:rPr>
              <a:t>Level 1 (Easy)</a:t>
            </a:r>
            <a:endParaRPr lang="zh-CN" altLang="en-US" dirty="0">
              <a:solidFill>
                <a:schemeClr val="tx1"/>
              </a:solidFill>
            </a:endParaRPr>
          </a:p>
        </p:txBody>
      </p:sp>
      <p:sp>
        <p:nvSpPr>
          <p:cNvPr id="3" name="矩形 2"/>
          <p:cNvSpPr/>
          <p:nvPr/>
        </p:nvSpPr>
        <p:spPr bwMode="auto">
          <a:xfrm>
            <a:off x="4427984" y="3068960"/>
            <a:ext cx="792088" cy="864096"/>
          </a:xfrm>
          <a:prstGeom prst="rect">
            <a:avLst/>
          </a:prstGeom>
          <a:noFill/>
          <a:ln w="57150">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zh-CN" altLang="en-US" sz="1800" b="0" i="0" u="none" strike="noStrike" cap="none" normalizeH="0" baseline="0" smtClean="0">
              <a:ln>
                <a:noFill/>
              </a:ln>
              <a:solidFill>
                <a:schemeClr val="bg1"/>
              </a:solidFill>
              <a:effectLst/>
              <a:latin typeface="Arial" charset="0"/>
              <a:cs typeface="Arial Unicode MS" charset="0"/>
            </a:endParaRPr>
          </a:p>
        </p:txBody>
      </p:sp>
      <p:sp>
        <p:nvSpPr>
          <p:cNvPr id="4" name="灯片编号占位符 3"/>
          <p:cNvSpPr>
            <a:spLocks noGrp="1"/>
          </p:cNvSpPr>
          <p:nvPr>
            <p:ph type="sldNum" sz="quarter" idx="12"/>
          </p:nvPr>
        </p:nvSpPr>
        <p:spPr/>
        <p:txBody>
          <a:bodyPr/>
          <a:lstStyle/>
          <a:p>
            <a:fld id="{EA772444-35E4-4BD1-8B95-D033C4631D28}" type="slidenum">
              <a:rPr lang="en-US" smtClean="0"/>
              <a:pPr/>
              <a:t>6</a:t>
            </a:fld>
            <a:endParaRPr lang="en-US"/>
          </a:p>
        </p:txBody>
      </p:sp>
    </p:spTree>
    <p:extLst>
      <p:ext uri="{BB962C8B-B14F-4D97-AF65-F5344CB8AC3E}">
        <p14:creationId xmlns:p14="http://schemas.microsoft.com/office/powerpoint/2010/main" val="12176071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t>Task 2: Find 2 </a:t>
            </a:r>
            <a:r>
              <a:rPr lang="en-US" sz="4400" dirty="0" smtClean="0"/>
              <a:t>Look-alikes</a:t>
            </a:r>
            <a:endParaRPr lang="en-US" sz="4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60000"/>
            <a:ext cx="685641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563888" y="5940000"/>
            <a:ext cx="2304208" cy="349968"/>
          </a:xfrm>
          <a:prstGeom prst="rect">
            <a:avLst/>
          </a:prstGeom>
          <a:noFill/>
        </p:spPr>
        <p:txBody>
          <a:bodyPr wrap="square" rtlCol="0">
            <a:spAutoFit/>
          </a:bodyPr>
          <a:lstStyle/>
          <a:p>
            <a:r>
              <a:rPr lang="en-US" altLang="zh-CN" dirty="0" smtClean="0">
                <a:solidFill>
                  <a:schemeClr val="tx1"/>
                </a:solidFill>
              </a:rPr>
              <a:t>Level 2 (Medium)</a:t>
            </a:r>
            <a:endParaRPr lang="zh-CN" altLang="en-US" dirty="0">
              <a:solidFill>
                <a:schemeClr val="tx1"/>
              </a:solidFill>
            </a:endParaRPr>
          </a:p>
        </p:txBody>
      </p:sp>
      <p:sp>
        <p:nvSpPr>
          <p:cNvPr id="8" name="矩形 7"/>
          <p:cNvSpPr/>
          <p:nvPr/>
        </p:nvSpPr>
        <p:spPr bwMode="auto">
          <a:xfrm>
            <a:off x="2014318" y="2348880"/>
            <a:ext cx="469450" cy="504056"/>
          </a:xfrm>
          <a:prstGeom prst="rect">
            <a:avLst/>
          </a:prstGeom>
          <a:noFill/>
          <a:ln w="38100">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zh-CN" altLang="en-US" sz="1800" b="0" i="0" u="none" strike="noStrike" cap="none" normalizeH="0" baseline="0" smtClean="0">
              <a:ln>
                <a:noFill/>
              </a:ln>
              <a:solidFill>
                <a:schemeClr val="bg1"/>
              </a:solidFill>
              <a:effectLst/>
              <a:latin typeface="Arial" charset="0"/>
              <a:cs typeface="Arial Unicode MS" charset="0"/>
            </a:endParaRPr>
          </a:p>
        </p:txBody>
      </p:sp>
      <p:sp>
        <p:nvSpPr>
          <p:cNvPr id="10" name="矩形 9"/>
          <p:cNvSpPr/>
          <p:nvPr/>
        </p:nvSpPr>
        <p:spPr bwMode="auto">
          <a:xfrm>
            <a:off x="5633371" y="3645024"/>
            <a:ext cx="469450" cy="504056"/>
          </a:xfrm>
          <a:prstGeom prst="rect">
            <a:avLst/>
          </a:prstGeom>
          <a:noFill/>
          <a:ln w="38100">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zh-CN" altLang="en-US" sz="1800" b="0" i="0" u="none" strike="noStrike" cap="none" normalizeH="0" baseline="0" smtClean="0">
              <a:ln>
                <a:noFill/>
              </a:ln>
              <a:solidFill>
                <a:schemeClr val="bg1"/>
              </a:solidFill>
              <a:effectLst/>
              <a:latin typeface="Arial" charset="0"/>
              <a:cs typeface="Arial Unicode MS"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7</a:t>
            </a:fld>
            <a:endParaRPr lang="en-US"/>
          </a:p>
        </p:txBody>
      </p:sp>
    </p:spTree>
    <p:extLst>
      <p:ext uri="{BB962C8B-B14F-4D97-AF65-F5344CB8AC3E}">
        <p14:creationId xmlns:p14="http://schemas.microsoft.com/office/powerpoint/2010/main" val="10521325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normAutofit fontScale="90000"/>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t>Task </a:t>
            </a:r>
            <a:r>
              <a:rPr lang="en-US" sz="4400" dirty="0" smtClean="0"/>
              <a:t>3: </a:t>
            </a:r>
            <a:r>
              <a:rPr lang="en-US" sz="4400" dirty="0"/>
              <a:t>Find n </a:t>
            </a:r>
            <a:r>
              <a:rPr lang="en-US" sz="4400" dirty="0" smtClean="0"/>
              <a:t>Odd </a:t>
            </a:r>
            <a:r>
              <a:rPr lang="en-US" sz="4400" dirty="0" err="1"/>
              <a:t>Miis</a:t>
            </a:r>
            <a:r>
              <a:rPr lang="en-US" sz="4400" dirty="0"/>
              <a:t> </a:t>
            </a:r>
            <a:r>
              <a:rPr lang="en-US" sz="4400" dirty="0" smtClean="0"/>
              <a:t>Out</a:t>
            </a:r>
            <a:r>
              <a:rPr lang="en-US" sz="4400" dirty="0"/>
              <a:t/>
            </a:r>
            <a:br>
              <a:rPr lang="en-US" sz="4400" dirty="0"/>
            </a:br>
            <a:endParaRPr lang="en-US" sz="4400" dirty="0"/>
          </a:p>
        </p:txBody>
      </p:sp>
      <p:sp>
        <p:nvSpPr>
          <p:cNvPr id="7" name="TextBox 6"/>
          <p:cNvSpPr txBox="1"/>
          <p:nvPr/>
        </p:nvSpPr>
        <p:spPr>
          <a:xfrm>
            <a:off x="3563888" y="5940000"/>
            <a:ext cx="2304208" cy="349968"/>
          </a:xfrm>
          <a:prstGeom prst="rect">
            <a:avLst/>
          </a:prstGeom>
          <a:noFill/>
        </p:spPr>
        <p:txBody>
          <a:bodyPr wrap="square" rtlCol="0">
            <a:spAutoFit/>
          </a:bodyPr>
          <a:lstStyle/>
          <a:p>
            <a:r>
              <a:rPr lang="en-US" altLang="zh-CN" dirty="0" smtClean="0">
                <a:solidFill>
                  <a:schemeClr val="tx1"/>
                </a:solidFill>
              </a:rPr>
              <a:t>Level 1 (Easy)</a:t>
            </a:r>
            <a:endParaRPr lang="zh-CN" altLang="en-US" dirty="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60000"/>
            <a:ext cx="685641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bwMode="auto">
          <a:xfrm>
            <a:off x="6444208" y="2204864"/>
            <a:ext cx="469450" cy="504056"/>
          </a:xfrm>
          <a:prstGeom prst="rect">
            <a:avLst/>
          </a:prstGeom>
          <a:noFill/>
          <a:ln w="38100">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zh-CN" altLang="en-US" sz="1800" b="0" i="0" u="none" strike="noStrike" cap="none" normalizeH="0" baseline="0" smtClean="0">
              <a:ln>
                <a:noFill/>
              </a:ln>
              <a:solidFill>
                <a:schemeClr val="bg1"/>
              </a:solidFill>
              <a:effectLst/>
              <a:latin typeface="Arial" charset="0"/>
              <a:cs typeface="Arial Unicode MS" charset="0"/>
            </a:endParaRPr>
          </a:p>
        </p:txBody>
      </p:sp>
      <p:sp>
        <p:nvSpPr>
          <p:cNvPr id="9" name="矩形 8"/>
          <p:cNvSpPr/>
          <p:nvPr/>
        </p:nvSpPr>
        <p:spPr bwMode="auto">
          <a:xfrm>
            <a:off x="3707904" y="3546000"/>
            <a:ext cx="469450" cy="504056"/>
          </a:xfrm>
          <a:prstGeom prst="rect">
            <a:avLst/>
          </a:prstGeom>
          <a:noFill/>
          <a:ln w="38100">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zh-CN" altLang="en-US" sz="1800" b="0" i="0" u="none" strike="noStrike" cap="none" normalizeH="0" baseline="0" smtClean="0">
              <a:ln>
                <a:noFill/>
              </a:ln>
              <a:solidFill>
                <a:schemeClr val="bg1"/>
              </a:solidFill>
              <a:effectLst/>
              <a:latin typeface="Arial" charset="0"/>
              <a:cs typeface="Arial Unicode MS"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8</a:t>
            </a:fld>
            <a:endParaRPr lang="en-US"/>
          </a:p>
        </p:txBody>
      </p:sp>
    </p:spTree>
    <p:extLst>
      <p:ext uri="{BB962C8B-B14F-4D97-AF65-F5344CB8AC3E}">
        <p14:creationId xmlns:p14="http://schemas.microsoft.com/office/powerpoint/2010/main" val="34872626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normAutofit fontScale="90000"/>
          </a:bodyPr>
          <a:lstStyle/>
          <a:p>
            <a:pPr algn="ct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dirty="0"/>
              <a:t>Task 4: Find the </a:t>
            </a:r>
            <a:r>
              <a:rPr lang="en-US" sz="4400" dirty="0" smtClean="0"/>
              <a:t>Fastest </a:t>
            </a:r>
            <a:r>
              <a:rPr lang="en-US" sz="4400" dirty="0" err="1" smtClean="0"/>
              <a:t>Mii</a:t>
            </a:r>
            <a:r>
              <a:rPr lang="en-US" sz="4400" dirty="0"/>
              <a:t/>
            </a:r>
            <a:br>
              <a:rPr lang="en-US" sz="4400" dirty="0"/>
            </a:br>
            <a:endParaRPr lang="en-US" sz="4400" dirty="0"/>
          </a:p>
        </p:txBody>
      </p:sp>
      <p:sp>
        <p:nvSpPr>
          <p:cNvPr id="7" name="TextBox 6"/>
          <p:cNvSpPr txBox="1"/>
          <p:nvPr/>
        </p:nvSpPr>
        <p:spPr>
          <a:xfrm>
            <a:off x="3563888" y="5940000"/>
            <a:ext cx="2304208" cy="349968"/>
          </a:xfrm>
          <a:prstGeom prst="rect">
            <a:avLst/>
          </a:prstGeom>
          <a:noFill/>
        </p:spPr>
        <p:txBody>
          <a:bodyPr wrap="square" rtlCol="0">
            <a:spAutoFit/>
          </a:bodyPr>
          <a:lstStyle/>
          <a:p>
            <a:r>
              <a:rPr lang="en-US" altLang="zh-CN" dirty="0" smtClean="0">
                <a:solidFill>
                  <a:schemeClr val="tx1"/>
                </a:solidFill>
              </a:rPr>
              <a:t>Level 3 (Hard)</a:t>
            </a:r>
            <a:endParaRPr lang="zh-CN" altLang="en-US" dirty="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60000"/>
            <a:ext cx="685641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bwMode="auto">
          <a:xfrm>
            <a:off x="4248862" y="1916832"/>
            <a:ext cx="469450" cy="504056"/>
          </a:xfrm>
          <a:prstGeom prst="rect">
            <a:avLst/>
          </a:prstGeom>
          <a:noFill/>
          <a:ln w="38100">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zh-CN" altLang="en-US" sz="1800" b="0" i="0" u="none" strike="noStrike" cap="none" normalizeH="0" baseline="0" smtClean="0">
              <a:ln>
                <a:noFill/>
              </a:ln>
              <a:solidFill>
                <a:schemeClr val="bg1"/>
              </a:solidFill>
              <a:effectLst/>
              <a:latin typeface="Arial" charset="0"/>
              <a:cs typeface="Arial Unicode MS" charset="0"/>
            </a:endParaRPr>
          </a:p>
        </p:txBody>
      </p:sp>
      <p:sp>
        <p:nvSpPr>
          <p:cNvPr id="2" name="灯片编号占位符 1"/>
          <p:cNvSpPr>
            <a:spLocks noGrp="1"/>
          </p:cNvSpPr>
          <p:nvPr>
            <p:ph type="sldNum" sz="quarter" idx="12"/>
          </p:nvPr>
        </p:nvSpPr>
        <p:spPr/>
        <p:txBody>
          <a:bodyPr/>
          <a:lstStyle/>
          <a:p>
            <a:fld id="{EA772444-35E4-4BD1-8B95-D033C4631D28}" type="slidenum">
              <a:rPr lang="en-US" smtClean="0"/>
              <a:pPr/>
              <a:t>9</a:t>
            </a:fld>
            <a:endParaRPr lang="en-US"/>
          </a:p>
        </p:txBody>
      </p:sp>
    </p:spTree>
    <p:extLst>
      <p:ext uri="{BB962C8B-B14F-4D97-AF65-F5344CB8AC3E}">
        <p14:creationId xmlns:p14="http://schemas.microsoft.com/office/powerpoint/2010/main" val="28376193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35164</TotalTime>
  <Words>2231</Words>
  <Application>Microsoft Office PowerPoint</Application>
  <PresentationFormat>全屏显示(4:3)</PresentationFormat>
  <Paragraphs>433</Paragraphs>
  <Slides>44</Slides>
  <Notes>39</Notes>
  <HiddenSlides>0</HiddenSlides>
  <MMClips>3</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Office 主题​​</vt:lpstr>
      <vt:lpstr>Find Mii Project and OpenCV Tutorial</vt:lpstr>
      <vt:lpstr>Overview</vt:lpstr>
      <vt:lpstr>FindMii Project</vt:lpstr>
      <vt:lpstr>FindMii Project</vt:lpstr>
      <vt:lpstr>FindMii Data</vt:lpstr>
      <vt:lpstr>Task 1: Find This Mii </vt:lpstr>
      <vt:lpstr>Task 2: Find 2 Look-alikes</vt:lpstr>
      <vt:lpstr>Task 3: Find n Odd Miis Out </vt:lpstr>
      <vt:lpstr>Task 4: Find the Fastest Mii </vt:lpstr>
      <vt:lpstr>Compile with OpenCV</vt:lpstr>
      <vt:lpstr>Evaluations</vt:lpstr>
      <vt:lpstr>Scoring</vt:lpstr>
      <vt:lpstr>OpenCV – Introduction</vt:lpstr>
      <vt:lpstr>OpenCV - Features</vt:lpstr>
      <vt:lpstr>OpenCV Overview: </vt:lpstr>
      <vt:lpstr>OpenCV – Getting Started</vt:lpstr>
      <vt:lpstr>HighGUI</vt:lpstr>
      <vt:lpstr>HighGUI: OpenCV Functions</vt:lpstr>
      <vt:lpstr>HighGUI: OpenCV Functions</vt:lpstr>
      <vt:lpstr>HighGUI Sample Code</vt:lpstr>
      <vt:lpstr>HighGUI Sample Code</vt:lpstr>
      <vt:lpstr>Key Classes</vt:lpstr>
      <vt:lpstr>Manipulate an Image (Mat)</vt:lpstr>
      <vt:lpstr>AdaBoost</vt:lpstr>
      <vt:lpstr>Face Detection</vt:lpstr>
      <vt:lpstr>Face Detection</vt:lpstr>
      <vt:lpstr>Face Detection: Viola-Jones</vt:lpstr>
      <vt:lpstr>Face Detection: Viola-Jones</vt:lpstr>
      <vt:lpstr>HighGUI Sample Code</vt:lpstr>
      <vt:lpstr>Face Detection: Cascaded Classifier</vt:lpstr>
      <vt:lpstr>Face Detection: Non-Maximum Suppression</vt:lpstr>
      <vt:lpstr>Face Detection</vt:lpstr>
      <vt:lpstr>Face Detection: OpenCV Functions</vt:lpstr>
      <vt:lpstr>Face Detection: Example</vt:lpstr>
      <vt:lpstr>Optical Flow – Theory</vt:lpstr>
      <vt:lpstr>Optical Flow – Theory (Lucas-Kanade)</vt:lpstr>
      <vt:lpstr>Optical Flow – Theory (Lucas-Kanade)</vt:lpstr>
      <vt:lpstr>Optical Flow: OpenCV Functions</vt:lpstr>
      <vt:lpstr>Optical Flow - Example</vt:lpstr>
      <vt:lpstr>Template Match</vt:lpstr>
      <vt:lpstr>Template Match: OpenCV Functions</vt:lpstr>
      <vt:lpstr>Local Features</vt:lpstr>
      <vt:lpstr>Local Features Sample Code</vt:lpstr>
      <vt:lpstr>Local Features Sample Code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OpenCV and CV Fundamentals</dc:title>
  <dc:creator>Dan</dc:creator>
  <cp:lastModifiedBy>Dan</cp:lastModifiedBy>
  <cp:revision>59</cp:revision>
  <cp:lastPrinted>1601-01-01T00:00:00Z</cp:lastPrinted>
  <dcterms:created xsi:type="dcterms:W3CDTF">1601-01-01T00:00:00Z</dcterms:created>
  <dcterms:modified xsi:type="dcterms:W3CDTF">2012-10-09T23:48:48Z</dcterms:modified>
</cp:coreProperties>
</file>